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3"/>
    <p:sldMasterId id="2147483662" r:id="rId4"/>
    <p:sldMasterId id="2147483675" r:id="rId5"/>
    <p:sldMasterId id="2147483679" r:id="rId6"/>
    <p:sldMasterId id="2147483683" r:id="rId7"/>
    <p:sldMasterId id="2147483650" r:id="rId8"/>
  </p:sldMasterIdLst>
  <p:notesMasterIdLst>
    <p:notesMasterId r:id="rId30"/>
  </p:notesMasterIdLst>
  <p:sldIdLst>
    <p:sldId id="291" r:id="rId9"/>
    <p:sldId id="282" r:id="rId10"/>
    <p:sldId id="304" r:id="rId11"/>
    <p:sldId id="293" r:id="rId12"/>
    <p:sldId id="295" r:id="rId13"/>
    <p:sldId id="294" r:id="rId14"/>
    <p:sldId id="296" r:id="rId15"/>
    <p:sldId id="297" r:id="rId16"/>
    <p:sldId id="298" r:id="rId17"/>
    <p:sldId id="300" r:id="rId18"/>
    <p:sldId id="302" r:id="rId19"/>
    <p:sldId id="305" r:id="rId20"/>
    <p:sldId id="310" r:id="rId21"/>
    <p:sldId id="311" r:id="rId22"/>
    <p:sldId id="306" r:id="rId23"/>
    <p:sldId id="307" r:id="rId24"/>
    <p:sldId id="308" r:id="rId25"/>
    <p:sldId id="309" r:id="rId26"/>
    <p:sldId id="312" r:id="rId27"/>
    <p:sldId id="290" r:id="rId28"/>
    <p:sldId id="292" r:id="rId29"/>
  </p:sldIdLst>
  <p:sldSz cx="12192000" cy="6858000"/>
  <p:notesSz cx="6858000" cy="9144000"/>
  <p:embeddedFontLst>
    <p:embeddedFont>
      <p:font typeface="Montserrat" panose="020B0604020202020204" charset="0"/>
      <p:regular r:id="rId31"/>
      <p:bold r:id="rId32"/>
      <p:italic r:id="rId33"/>
      <p:boldItalic r:id="rId34"/>
    </p:embeddedFont>
    <p:embeddedFont>
      <p:font typeface="Calibri" panose="020F0502020204030204" pitchFamily="34" charset="0"/>
      <p:regular r:id="rId35"/>
      <p:bold r:id="rId36"/>
      <p:italic r:id="rId37"/>
      <p:boldItalic r:id="rId38"/>
    </p:embeddedFont>
  </p:embeddedFontLst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predefinita" id="{D7DD0501-5817-4EE1-A223-C1D03BCF612D}">
          <p14:sldIdLst>
            <p14:sldId id="291"/>
            <p14:sldId id="282"/>
            <p14:sldId id="304"/>
            <p14:sldId id="293"/>
            <p14:sldId id="295"/>
            <p14:sldId id="294"/>
            <p14:sldId id="296"/>
            <p14:sldId id="297"/>
            <p14:sldId id="298"/>
            <p14:sldId id="300"/>
            <p14:sldId id="302"/>
            <p14:sldId id="305"/>
            <p14:sldId id="310"/>
            <p14:sldId id="311"/>
            <p14:sldId id="306"/>
            <p14:sldId id="307"/>
            <p14:sldId id="308"/>
            <p14:sldId id="309"/>
            <p14:sldId id="312"/>
            <p14:sldId id="290"/>
            <p14:sldId id="292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66"/>
    <a:srgbClr val="FFFF66"/>
    <a:srgbClr val="7BA7AD"/>
    <a:srgbClr val="5E777A"/>
    <a:srgbClr val="404040"/>
    <a:srgbClr val="B5DAD1"/>
    <a:srgbClr val="2C74B8"/>
    <a:srgbClr val="94B9DB"/>
    <a:srgbClr val="8FAADC"/>
    <a:srgbClr val="8497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51"/>
    <p:restoredTop sz="90162" autoAdjust="0"/>
  </p:normalViewPr>
  <p:slideViewPr>
    <p:cSldViewPr snapToGrid="0">
      <p:cViewPr varScale="1">
        <p:scale>
          <a:sx n="76" d="100"/>
          <a:sy n="76" d="100"/>
        </p:scale>
        <p:origin x="494" y="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97" d="100"/>
          <a:sy n="97" d="100"/>
        </p:scale>
        <p:origin x="4328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presProps" Target="presProps.xml"/><Relationship Id="rId21" Type="http://schemas.openxmlformats.org/officeDocument/2006/relationships/slide" Target="slides/slide13.xml"/><Relationship Id="rId34" Type="http://schemas.openxmlformats.org/officeDocument/2006/relationships/font" Target="fonts/font4.fntdata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5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4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3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font" Target="fonts/font6.fntdata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font" Target="fonts/font1.fntdata"/><Relationship Id="rId4" Type="http://schemas.openxmlformats.org/officeDocument/2006/relationships/slideMaster" Target="slideMasters/slideMaster2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8" Type="http://schemas.openxmlformats.org/officeDocument/2006/relationships/slideMaster" Target="slideMasters/slideMaster6.xml"/><Relationship Id="rId3" Type="http://schemas.openxmlformats.org/officeDocument/2006/relationships/slideMaster" Target="slideMasters/slideMaster1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font" Target="fonts/font3.fntdata"/><Relationship Id="rId38" Type="http://schemas.openxmlformats.org/officeDocument/2006/relationships/font" Target="fonts/font8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06C0F5E-3C52-4BE3-91B5-E7FD251FA09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8761FCA5-3D79-4262-A447-B8A31F01AA1B}">
      <dgm:prSet phldrT="[Testo]"/>
      <dgm:spPr>
        <a:solidFill>
          <a:srgbClr val="7BA7AD"/>
        </a:solidFill>
        <a:ln>
          <a:solidFill>
            <a:srgbClr val="5E777A"/>
          </a:solidFill>
        </a:ln>
      </dgm:spPr>
      <dgm:t>
        <a:bodyPr/>
        <a:lstStyle/>
        <a:p>
          <a:r>
            <a:rPr lang="it-IT" dirty="0" err="1" smtClean="0"/>
            <a:t>Primary</a:t>
          </a:r>
          <a:r>
            <a:rPr lang="it-IT" dirty="0" smtClean="0"/>
            <a:t> use</a:t>
          </a:r>
          <a:endParaRPr lang="it-IT" dirty="0"/>
        </a:p>
      </dgm:t>
    </dgm:pt>
    <dgm:pt modelId="{A4D124C2-F3FE-4378-AE43-1545C1C40E55}" type="parTrans" cxnId="{B0C6B5B2-20B2-419C-889A-241CF8119653}">
      <dgm:prSet/>
      <dgm:spPr/>
      <dgm:t>
        <a:bodyPr/>
        <a:lstStyle/>
        <a:p>
          <a:endParaRPr lang="it-IT"/>
        </a:p>
      </dgm:t>
    </dgm:pt>
    <dgm:pt modelId="{2A9371DD-3228-440C-B31B-3732A0D3D00D}" type="sibTrans" cxnId="{B0C6B5B2-20B2-419C-889A-241CF8119653}">
      <dgm:prSet/>
      <dgm:spPr/>
      <dgm:t>
        <a:bodyPr/>
        <a:lstStyle/>
        <a:p>
          <a:endParaRPr lang="it-IT"/>
        </a:p>
      </dgm:t>
    </dgm:pt>
    <dgm:pt modelId="{CE1DEA86-53D6-45E5-B615-DD80C9907693}">
      <dgm:prSet phldrT="[Testo]" custT="1"/>
      <dgm:spPr/>
      <dgm:t>
        <a:bodyPr/>
        <a:lstStyle/>
        <a:p>
          <a:r>
            <a:rPr lang="en-GB" sz="3200" dirty="0" smtClean="0">
              <a:solidFill>
                <a:srgbClr val="5E777A"/>
              </a:solidFill>
            </a:rPr>
            <a:t>Health data used for healthcare and treatment</a:t>
          </a:r>
          <a:endParaRPr lang="it-IT" sz="3200" dirty="0">
            <a:solidFill>
              <a:srgbClr val="5E777A"/>
            </a:solidFill>
          </a:endParaRPr>
        </a:p>
      </dgm:t>
    </dgm:pt>
    <dgm:pt modelId="{6F4B06E5-AE9F-4B9F-8B30-9F475EF813DB}" type="parTrans" cxnId="{1FD8A8C0-F221-441D-BCD4-A6D26801EBD1}">
      <dgm:prSet/>
      <dgm:spPr/>
      <dgm:t>
        <a:bodyPr/>
        <a:lstStyle/>
        <a:p>
          <a:endParaRPr lang="it-IT"/>
        </a:p>
      </dgm:t>
    </dgm:pt>
    <dgm:pt modelId="{0CFAE294-5CBA-48D4-A43F-0F30E5E0F1DE}" type="sibTrans" cxnId="{1FD8A8C0-F221-441D-BCD4-A6D26801EBD1}">
      <dgm:prSet/>
      <dgm:spPr/>
      <dgm:t>
        <a:bodyPr/>
        <a:lstStyle/>
        <a:p>
          <a:endParaRPr lang="it-IT"/>
        </a:p>
      </dgm:t>
    </dgm:pt>
    <dgm:pt modelId="{E6379993-1BD6-4063-A979-140C23B6E1E4}">
      <dgm:prSet phldrT="[Testo]"/>
      <dgm:spPr>
        <a:solidFill>
          <a:srgbClr val="7BA7AD"/>
        </a:solidFill>
        <a:ln>
          <a:solidFill>
            <a:srgbClr val="5E777A"/>
          </a:solidFill>
        </a:ln>
      </dgm:spPr>
      <dgm:t>
        <a:bodyPr/>
        <a:lstStyle/>
        <a:p>
          <a:r>
            <a:rPr lang="it-IT" dirty="0" err="1" smtClean="0"/>
            <a:t>Secondary</a:t>
          </a:r>
          <a:r>
            <a:rPr lang="it-IT" dirty="0" smtClean="0"/>
            <a:t> use</a:t>
          </a:r>
          <a:endParaRPr lang="it-IT" dirty="0"/>
        </a:p>
      </dgm:t>
    </dgm:pt>
    <dgm:pt modelId="{826DE0AE-AB18-4E7B-B1C0-CA48328EB6FF}" type="parTrans" cxnId="{A34C35E1-7986-455E-90EF-FF98AFC0B719}">
      <dgm:prSet/>
      <dgm:spPr/>
      <dgm:t>
        <a:bodyPr/>
        <a:lstStyle/>
        <a:p>
          <a:endParaRPr lang="it-IT"/>
        </a:p>
      </dgm:t>
    </dgm:pt>
    <dgm:pt modelId="{0F741DEE-DBB4-49E6-BAF7-AF796F38A881}" type="sibTrans" cxnId="{A34C35E1-7986-455E-90EF-FF98AFC0B719}">
      <dgm:prSet/>
      <dgm:spPr/>
      <dgm:t>
        <a:bodyPr/>
        <a:lstStyle/>
        <a:p>
          <a:endParaRPr lang="it-IT"/>
        </a:p>
      </dgm:t>
    </dgm:pt>
    <dgm:pt modelId="{AB221516-4E1D-4458-8F41-89274B4722E0}">
      <dgm:prSet phldrT="[Testo]" custT="1"/>
      <dgm:spPr/>
      <dgm:t>
        <a:bodyPr/>
        <a:lstStyle/>
        <a:p>
          <a:r>
            <a:rPr lang="en-GB" sz="3200" dirty="0" smtClean="0">
              <a:solidFill>
                <a:srgbClr val="5E777A"/>
              </a:solidFill>
            </a:rPr>
            <a:t>Health data reused for research, innovation, public health and other purposes</a:t>
          </a:r>
          <a:endParaRPr lang="it-IT" sz="3200" dirty="0">
            <a:solidFill>
              <a:srgbClr val="5E777A"/>
            </a:solidFill>
          </a:endParaRPr>
        </a:p>
      </dgm:t>
    </dgm:pt>
    <dgm:pt modelId="{CEBF8324-5354-4A0F-9046-66BA2594DB23}" type="parTrans" cxnId="{0F39C13E-A17C-4E66-A178-9050F87130C3}">
      <dgm:prSet/>
      <dgm:spPr/>
      <dgm:t>
        <a:bodyPr/>
        <a:lstStyle/>
        <a:p>
          <a:endParaRPr lang="it-IT"/>
        </a:p>
      </dgm:t>
    </dgm:pt>
    <dgm:pt modelId="{A2BD20C1-6057-48EB-900B-13FD0A56D98A}" type="sibTrans" cxnId="{0F39C13E-A17C-4E66-A178-9050F87130C3}">
      <dgm:prSet/>
      <dgm:spPr/>
      <dgm:t>
        <a:bodyPr/>
        <a:lstStyle/>
        <a:p>
          <a:endParaRPr lang="it-IT"/>
        </a:p>
      </dgm:t>
    </dgm:pt>
    <dgm:pt modelId="{91D65279-4157-486B-8306-80F96EE21BDB}" type="pres">
      <dgm:prSet presAssocID="{506C0F5E-3C52-4BE3-91B5-E7FD251FA09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628F3945-9CE1-47F6-A2E7-D1D256F18BF6}" type="pres">
      <dgm:prSet presAssocID="{8761FCA5-3D79-4262-A447-B8A31F01AA1B}" presName="parentText" presStyleLbl="node1" presStyleIdx="0" presStyleCnt="2" custLinFactNeighborX="-481" custLinFactNeighborY="1475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9138F44-8212-4DCF-951E-4D7978276A41}" type="pres">
      <dgm:prSet presAssocID="{8761FCA5-3D79-4262-A447-B8A31F01AA1B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4805B2C-4EAE-4B7A-8C8C-9925ED0DF466}" type="pres">
      <dgm:prSet presAssocID="{E6379993-1BD6-4063-A979-140C23B6E1E4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9EFB9B6-895F-4FFA-9477-DA485570E195}" type="pres">
      <dgm:prSet presAssocID="{E6379993-1BD6-4063-A979-140C23B6E1E4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B0C6B5B2-20B2-419C-889A-241CF8119653}" srcId="{506C0F5E-3C52-4BE3-91B5-E7FD251FA091}" destId="{8761FCA5-3D79-4262-A447-B8A31F01AA1B}" srcOrd="0" destOrd="0" parTransId="{A4D124C2-F3FE-4378-AE43-1545C1C40E55}" sibTransId="{2A9371DD-3228-440C-B31B-3732A0D3D00D}"/>
    <dgm:cxn modelId="{CEE355CA-B8EC-4D72-B098-19561698878B}" type="presOf" srcId="{8761FCA5-3D79-4262-A447-B8A31F01AA1B}" destId="{628F3945-9CE1-47F6-A2E7-D1D256F18BF6}" srcOrd="0" destOrd="0" presId="urn:microsoft.com/office/officeart/2005/8/layout/vList2"/>
    <dgm:cxn modelId="{1FD8A8C0-F221-441D-BCD4-A6D26801EBD1}" srcId="{8761FCA5-3D79-4262-A447-B8A31F01AA1B}" destId="{CE1DEA86-53D6-45E5-B615-DD80C9907693}" srcOrd="0" destOrd="0" parTransId="{6F4B06E5-AE9F-4B9F-8B30-9F475EF813DB}" sibTransId="{0CFAE294-5CBA-48D4-A43F-0F30E5E0F1DE}"/>
    <dgm:cxn modelId="{0F39C13E-A17C-4E66-A178-9050F87130C3}" srcId="{E6379993-1BD6-4063-A979-140C23B6E1E4}" destId="{AB221516-4E1D-4458-8F41-89274B4722E0}" srcOrd="0" destOrd="0" parTransId="{CEBF8324-5354-4A0F-9046-66BA2594DB23}" sibTransId="{A2BD20C1-6057-48EB-900B-13FD0A56D98A}"/>
    <dgm:cxn modelId="{C05884E4-768E-4EDB-9CFA-1B08CDDC253D}" type="presOf" srcId="{AB221516-4E1D-4458-8F41-89274B4722E0}" destId="{89EFB9B6-895F-4FFA-9477-DA485570E195}" srcOrd="0" destOrd="0" presId="urn:microsoft.com/office/officeart/2005/8/layout/vList2"/>
    <dgm:cxn modelId="{2FC97127-F58C-40A4-B397-A4679EC7F41A}" type="presOf" srcId="{E6379993-1BD6-4063-A979-140C23B6E1E4}" destId="{84805B2C-4EAE-4B7A-8C8C-9925ED0DF466}" srcOrd="0" destOrd="0" presId="urn:microsoft.com/office/officeart/2005/8/layout/vList2"/>
    <dgm:cxn modelId="{A34C35E1-7986-455E-90EF-FF98AFC0B719}" srcId="{506C0F5E-3C52-4BE3-91B5-E7FD251FA091}" destId="{E6379993-1BD6-4063-A979-140C23B6E1E4}" srcOrd="1" destOrd="0" parTransId="{826DE0AE-AB18-4E7B-B1C0-CA48328EB6FF}" sibTransId="{0F741DEE-DBB4-49E6-BAF7-AF796F38A881}"/>
    <dgm:cxn modelId="{5620A2AA-355A-44D2-99D3-9E61172C0F17}" type="presOf" srcId="{CE1DEA86-53D6-45E5-B615-DD80C9907693}" destId="{69138F44-8212-4DCF-951E-4D7978276A41}" srcOrd="0" destOrd="0" presId="urn:microsoft.com/office/officeart/2005/8/layout/vList2"/>
    <dgm:cxn modelId="{344FA856-349B-4162-B1D0-EF8B5BD95269}" type="presOf" srcId="{506C0F5E-3C52-4BE3-91B5-E7FD251FA091}" destId="{91D65279-4157-486B-8306-80F96EE21BDB}" srcOrd="0" destOrd="0" presId="urn:microsoft.com/office/officeart/2005/8/layout/vList2"/>
    <dgm:cxn modelId="{1A72B928-8FFB-4878-8195-49612E9CE8AC}" type="presParOf" srcId="{91D65279-4157-486B-8306-80F96EE21BDB}" destId="{628F3945-9CE1-47F6-A2E7-D1D256F18BF6}" srcOrd="0" destOrd="0" presId="urn:microsoft.com/office/officeart/2005/8/layout/vList2"/>
    <dgm:cxn modelId="{5430013C-5AA0-4D19-887C-408696254851}" type="presParOf" srcId="{91D65279-4157-486B-8306-80F96EE21BDB}" destId="{69138F44-8212-4DCF-951E-4D7978276A41}" srcOrd="1" destOrd="0" presId="urn:microsoft.com/office/officeart/2005/8/layout/vList2"/>
    <dgm:cxn modelId="{22879871-8BF6-4EAF-901C-653679F44E8B}" type="presParOf" srcId="{91D65279-4157-486B-8306-80F96EE21BDB}" destId="{84805B2C-4EAE-4B7A-8C8C-9925ED0DF466}" srcOrd="2" destOrd="0" presId="urn:microsoft.com/office/officeart/2005/8/layout/vList2"/>
    <dgm:cxn modelId="{2DDA2F40-446A-4FEA-B8F6-A4CD9B08E1E8}" type="presParOf" srcId="{91D65279-4157-486B-8306-80F96EE21BDB}" destId="{89EFB9B6-895F-4FFA-9477-DA485570E195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8A47580-AF39-4D3E-AB5F-4CE5C5F03AE8}" type="doc">
      <dgm:prSet loTypeId="urn:microsoft.com/office/officeart/2005/8/layout/chevron1" loCatId="process" qsTypeId="urn:microsoft.com/office/officeart/2005/8/quickstyle/simple1" qsCatId="simple" csTypeId="urn:microsoft.com/office/officeart/2005/8/colors/accent2_1" csCatId="accent2" phldr="1"/>
      <dgm:spPr/>
    </dgm:pt>
    <dgm:pt modelId="{8B3A5886-ECE2-4645-AC07-C210BA14A0B4}">
      <dgm:prSet phldrT="[Testo]"/>
      <dgm:spPr>
        <a:ln w="19050">
          <a:solidFill>
            <a:srgbClr val="FF6666"/>
          </a:solidFill>
        </a:ln>
      </dgm:spPr>
      <dgm:t>
        <a:bodyPr/>
        <a:lstStyle/>
        <a:p>
          <a:r>
            <a:rPr lang="it-IT" dirty="0" err="1" smtClean="0">
              <a:solidFill>
                <a:srgbClr val="FF6666"/>
              </a:solidFill>
            </a:rPr>
            <a:t>Finding</a:t>
          </a:r>
          <a:r>
            <a:rPr lang="it-IT" dirty="0" smtClean="0">
              <a:solidFill>
                <a:srgbClr val="FF6666"/>
              </a:solidFill>
            </a:rPr>
            <a:t> </a:t>
          </a:r>
          <a:r>
            <a:rPr lang="it-IT" dirty="0" err="1" smtClean="0">
              <a:solidFill>
                <a:srgbClr val="FF6666"/>
              </a:solidFill>
            </a:rPr>
            <a:t>datasets</a:t>
          </a:r>
          <a:endParaRPr lang="it-IT" dirty="0">
            <a:solidFill>
              <a:srgbClr val="FF6666"/>
            </a:solidFill>
          </a:endParaRPr>
        </a:p>
      </dgm:t>
    </dgm:pt>
    <dgm:pt modelId="{9E0C3CF7-653A-4623-A420-8DCF65E1FE86}" type="parTrans" cxnId="{2E5AB66C-7B7A-4CD1-8F4D-25FB6FD67F0B}">
      <dgm:prSet/>
      <dgm:spPr/>
      <dgm:t>
        <a:bodyPr/>
        <a:lstStyle/>
        <a:p>
          <a:endParaRPr lang="it-IT"/>
        </a:p>
      </dgm:t>
    </dgm:pt>
    <dgm:pt modelId="{49E0CB3A-B6DB-43CE-BF9A-939E5C818468}" type="sibTrans" cxnId="{2E5AB66C-7B7A-4CD1-8F4D-25FB6FD67F0B}">
      <dgm:prSet/>
      <dgm:spPr/>
      <dgm:t>
        <a:bodyPr/>
        <a:lstStyle/>
        <a:p>
          <a:endParaRPr lang="it-IT"/>
        </a:p>
      </dgm:t>
    </dgm:pt>
    <dgm:pt modelId="{8F3E5FE3-DB8A-4DD4-97A5-334DDAA8FA6B}">
      <dgm:prSet phldrT="[Testo]"/>
      <dgm:spPr>
        <a:ln w="19050">
          <a:solidFill>
            <a:srgbClr val="FF6666"/>
          </a:solidFill>
        </a:ln>
      </dgm:spPr>
      <dgm:t>
        <a:bodyPr/>
        <a:lstStyle/>
        <a:p>
          <a:r>
            <a:rPr lang="it-IT" dirty="0" err="1" smtClean="0">
              <a:solidFill>
                <a:srgbClr val="FF6666"/>
              </a:solidFill>
            </a:rPr>
            <a:t>Obtaining</a:t>
          </a:r>
          <a:r>
            <a:rPr lang="it-IT" dirty="0" smtClean="0">
              <a:solidFill>
                <a:srgbClr val="FF6666"/>
              </a:solidFill>
            </a:rPr>
            <a:t> </a:t>
          </a:r>
          <a:r>
            <a:rPr lang="it-IT" dirty="0" err="1" smtClean="0">
              <a:solidFill>
                <a:srgbClr val="FF6666"/>
              </a:solidFill>
            </a:rPr>
            <a:t>access</a:t>
          </a:r>
          <a:endParaRPr lang="it-IT" dirty="0">
            <a:solidFill>
              <a:srgbClr val="FF6666"/>
            </a:solidFill>
          </a:endParaRPr>
        </a:p>
      </dgm:t>
    </dgm:pt>
    <dgm:pt modelId="{624AF803-087B-4602-8ABC-10825D31A809}" type="parTrans" cxnId="{36296470-8047-45F5-AB01-0C92271AC667}">
      <dgm:prSet/>
      <dgm:spPr/>
      <dgm:t>
        <a:bodyPr/>
        <a:lstStyle/>
        <a:p>
          <a:endParaRPr lang="it-IT"/>
        </a:p>
      </dgm:t>
    </dgm:pt>
    <dgm:pt modelId="{FB622483-88D2-4107-9638-0196AD72271D}" type="sibTrans" cxnId="{36296470-8047-45F5-AB01-0C92271AC667}">
      <dgm:prSet/>
      <dgm:spPr/>
      <dgm:t>
        <a:bodyPr/>
        <a:lstStyle/>
        <a:p>
          <a:endParaRPr lang="it-IT"/>
        </a:p>
      </dgm:t>
    </dgm:pt>
    <dgm:pt modelId="{A32CFEA1-B6D2-4756-B29B-D078B7422A29}">
      <dgm:prSet phldrT="[Testo]"/>
      <dgm:spPr>
        <a:ln w="19050">
          <a:solidFill>
            <a:srgbClr val="FF6666"/>
          </a:solidFill>
        </a:ln>
      </dgm:spPr>
      <dgm:t>
        <a:bodyPr/>
        <a:lstStyle/>
        <a:p>
          <a:r>
            <a:rPr lang="it-IT" dirty="0" smtClean="0">
              <a:solidFill>
                <a:srgbClr val="FF6666"/>
              </a:solidFill>
            </a:rPr>
            <a:t>Using the data</a:t>
          </a:r>
          <a:endParaRPr lang="it-IT" dirty="0">
            <a:solidFill>
              <a:srgbClr val="FF6666"/>
            </a:solidFill>
          </a:endParaRPr>
        </a:p>
      </dgm:t>
    </dgm:pt>
    <dgm:pt modelId="{5647897C-8E0C-4DC0-85EE-94D54BB6B6E2}" type="parTrans" cxnId="{A9450355-003C-4293-BC92-9F088E4DA86E}">
      <dgm:prSet/>
      <dgm:spPr/>
      <dgm:t>
        <a:bodyPr/>
        <a:lstStyle/>
        <a:p>
          <a:endParaRPr lang="it-IT"/>
        </a:p>
      </dgm:t>
    </dgm:pt>
    <dgm:pt modelId="{CB25379B-98D5-45DC-AD12-FDA34538E711}" type="sibTrans" cxnId="{A9450355-003C-4293-BC92-9F088E4DA86E}">
      <dgm:prSet/>
      <dgm:spPr/>
      <dgm:t>
        <a:bodyPr/>
        <a:lstStyle/>
        <a:p>
          <a:endParaRPr lang="it-IT"/>
        </a:p>
      </dgm:t>
    </dgm:pt>
    <dgm:pt modelId="{7AB31DA3-8B04-4470-A313-129C38B513D4}" type="pres">
      <dgm:prSet presAssocID="{D8A47580-AF39-4D3E-AB5F-4CE5C5F03AE8}" presName="Name0" presStyleCnt="0">
        <dgm:presLayoutVars>
          <dgm:dir/>
          <dgm:animLvl val="lvl"/>
          <dgm:resizeHandles val="exact"/>
        </dgm:presLayoutVars>
      </dgm:prSet>
      <dgm:spPr/>
    </dgm:pt>
    <dgm:pt modelId="{52C44F9F-8020-4B34-921A-83500AFF0D7F}" type="pres">
      <dgm:prSet presAssocID="{8B3A5886-ECE2-4645-AC07-C210BA14A0B4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47C38AA-D4C1-4785-8EC5-E0A923CE6C89}" type="pres">
      <dgm:prSet presAssocID="{49E0CB3A-B6DB-43CE-BF9A-939E5C818468}" presName="parTxOnlySpace" presStyleCnt="0"/>
      <dgm:spPr/>
    </dgm:pt>
    <dgm:pt modelId="{F6437152-E727-4757-BB5B-D4C03DBE966C}" type="pres">
      <dgm:prSet presAssocID="{8F3E5FE3-DB8A-4DD4-97A5-334DDAA8FA6B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BEE94DE-7FC1-4746-9868-E35F682FD64F}" type="pres">
      <dgm:prSet presAssocID="{FB622483-88D2-4107-9638-0196AD72271D}" presName="parTxOnlySpace" presStyleCnt="0"/>
      <dgm:spPr/>
    </dgm:pt>
    <dgm:pt modelId="{8BAE2229-0EEF-4F1A-9B1C-093F82C4BC0A}" type="pres">
      <dgm:prSet presAssocID="{A32CFEA1-B6D2-4756-B29B-D078B7422A29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EE6B916A-D4FE-434C-A69A-22A070008EC1}" type="presOf" srcId="{8B3A5886-ECE2-4645-AC07-C210BA14A0B4}" destId="{52C44F9F-8020-4B34-921A-83500AFF0D7F}" srcOrd="0" destOrd="0" presId="urn:microsoft.com/office/officeart/2005/8/layout/chevron1"/>
    <dgm:cxn modelId="{EDE1E3AB-767A-4DB1-A318-11E30ECB0A64}" type="presOf" srcId="{8F3E5FE3-DB8A-4DD4-97A5-334DDAA8FA6B}" destId="{F6437152-E727-4757-BB5B-D4C03DBE966C}" srcOrd="0" destOrd="0" presId="urn:microsoft.com/office/officeart/2005/8/layout/chevron1"/>
    <dgm:cxn modelId="{36296470-8047-45F5-AB01-0C92271AC667}" srcId="{D8A47580-AF39-4D3E-AB5F-4CE5C5F03AE8}" destId="{8F3E5FE3-DB8A-4DD4-97A5-334DDAA8FA6B}" srcOrd="1" destOrd="0" parTransId="{624AF803-087B-4602-8ABC-10825D31A809}" sibTransId="{FB622483-88D2-4107-9638-0196AD72271D}"/>
    <dgm:cxn modelId="{295F50E8-AA5C-4CD4-9C1D-8B8F20FFDEBE}" type="presOf" srcId="{A32CFEA1-B6D2-4756-B29B-D078B7422A29}" destId="{8BAE2229-0EEF-4F1A-9B1C-093F82C4BC0A}" srcOrd="0" destOrd="0" presId="urn:microsoft.com/office/officeart/2005/8/layout/chevron1"/>
    <dgm:cxn modelId="{A9450355-003C-4293-BC92-9F088E4DA86E}" srcId="{D8A47580-AF39-4D3E-AB5F-4CE5C5F03AE8}" destId="{A32CFEA1-B6D2-4756-B29B-D078B7422A29}" srcOrd="2" destOrd="0" parTransId="{5647897C-8E0C-4DC0-85EE-94D54BB6B6E2}" sibTransId="{CB25379B-98D5-45DC-AD12-FDA34538E711}"/>
    <dgm:cxn modelId="{2E5AB66C-7B7A-4CD1-8F4D-25FB6FD67F0B}" srcId="{D8A47580-AF39-4D3E-AB5F-4CE5C5F03AE8}" destId="{8B3A5886-ECE2-4645-AC07-C210BA14A0B4}" srcOrd="0" destOrd="0" parTransId="{9E0C3CF7-653A-4623-A420-8DCF65E1FE86}" sibTransId="{49E0CB3A-B6DB-43CE-BF9A-939E5C818468}"/>
    <dgm:cxn modelId="{DE2D8C03-B51F-46C5-A95C-4BECD0568E82}" type="presOf" srcId="{D8A47580-AF39-4D3E-AB5F-4CE5C5F03AE8}" destId="{7AB31DA3-8B04-4470-A313-129C38B513D4}" srcOrd="0" destOrd="0" presId="urn:microsoft.com/office/officeart/2005/8/layout/chevron1"/>
    <dgm:cxn modelId="{42D6CABB-C562-430E-88C2-8A45E4584C21}" type="presParOf" srcId="{7AB31DA3-8B04-4470-A313-129C38B513D4}" destId="{52C44F9F-8020-4B34-921A-83500AFF0D7F}" srcOrd="0" destOrd="0" presId="urn:microsoft.com/office/officeart/2005/8/layout/chevron1"/>
    <dgm:cxn modelId="{E1B22658-5592-4DD3-A362-672D2CE509DB}" type="presParOf" srcId="{7AB31DA3-8B04-4470-A313-129C38B513D4}" destId="{647C38AA-D4C1-4785-8EC5-E0A923CE6C89}" srcOrd="1" destOrd="0" presId="urn:microsoft.com/office/officeart/2005/8/layout/chevron1"/>
    <dgm:cxn modelId="{45937369-1600-4611-A2F2-59171B0942F2}" type="presParOf" srcId="{7AB31DA3-8B04-4470-A313-129C38B513D4}" destId="{F6437152-E727-4757-BB5B-D4C03DBE966C}" srcOrd="2" destOrd="0" presId="urn:microsoft.com/office/officeart/2005/8/layout/chevron1"/>
    <dgm:cxn modelId="{D2AEC621-5299-4F6D-BDF6-37986ED3E539}" type="presParOf" srcId="{7AB31DA3-8B04-4470-A313-129C38B513D4}" destId="{FBEE94DE-7FC1-4746-9868-E35F682FD64F}" srcOrd="3" destOrd="0" presId="urn:microsoft.com/office/officeart/2005/8/layout/chevron1"/>
    <dgm:cxn modelId="{674BB005-3CDC-47FB-A0E7-F60E46360020}" type="presParOf" srcId="{7AB31DA3-8B04-4470-A313-129C38B513D4}" destId="{8BAE2229-0EEF-4F1A-9B1C-093F82C4BC0A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8A47580-AF39-4D3E-AB5F-4CE5C5F03AE8}" type="doc">
      <dgm:prSet loTypeId="urn:microsoft.com/office/officeart/2005/8/layout/chevron1" loCatId="process" qsTypeId="urn:microsoft.com/office/officeart/2005/8/quickstyle/simple1" qsCatId="simple" csTypeId="urn:microsoft.com/office/officeart/2005/8/colors/accent2_1" csCatId="accent2" phldr="1"/>
      <dgm:spPr/>
    </dgm:pt>
    <dgm:pt modelId="{8B3A5886-ECE2-4645-AC07-C210BA14A0B4}">
      <dgm:prSet phldrT="[Testo]"/>
      <dgm:spPr>
        <a:ln w="19050">
          <a:solidFill>
            <a:srgbClr val="FF6666"/>
          </a:solidFill>
        </a:ln>
      </dgm:spPr>
      <dgm:t>
        <a:bodyPr/>
        <a:lstStyle/>
        <a:p>
          <a:r>
            <a:rPr lang="it-IT" dirty="0" err="1" smtClean="0">
              <a:solidFill>
                <a:srgbClr val="FF6666"/>
              </a:solidFill>
            </a:rPr>
            <a:t>Finding</a:t>
          </a:r>
          <a:r>
            <a:rPr lang="it-IT" dirty="0" smtClean="0">
              <a:solidFill>
                <a:srgbClr val="FF6666"/>
              </a:solidFill>
            </a:rPr>
            <a:t> </a:t>
          </a:r>
          <a:r>
            <a:rPr lang="it-IT" dirty="0" err="1" smtClean="0">
              <a:solidFill>
                <a:srgbClr val="FF6666"/>
              </a:solidFill>
            </a:rPr>
            <a:t>datasets</a:t>
          </a:r>
          <a:endParaRPr lang="it-IT" dirty="0">
            <a:solidFill>
              <a:srgbClr val="FF6666"/>
            </a:solidFill>
          </a:endParaRPr>
        </a:p>
      </dgm:t>
    </dgm:pt>
    <dgm:pt modelId="{9E0C3CF7-653A-4623-A420-8DCF65E1FE86}" type="parTrans" cxnId="{2E5AB66C-7B7A-4CD1-8F4D-25FB6FD67F0B}">
      <dgm:prSet/>
      <dgm:spPr/>
      <dgm:t>
        <a:bodyPr/>
        <a:lstStyle/>
        <a:p>
          <a:endParaRPr lang="it-IT"/>
        </a:p>
      </dgm:t>
    </dgm:pt>
    <dgm:pt modelId="{49E0CB3A-B6DB-43CE-BF9A-939E5C818468}" type="sibTrans" cxnId="{2E5AB66C-7B7A-4CD1-8F4D-25FB6FD67F0B}">
      <dgm:prSet/>
      <dgm:spPr/>
      <dgm:t>
        <a:bodyPr/>
        <a:lstStyle/>
        <a:p>
          <a:endParaRPr lang="it-IT"/>
        </a:p>
      </dgm:t>
    </dgm:pt>
    <dgm:pt modelId="{8F3E5FE3-DB8A-4DD4-97A5-334DDAA8FA6B}">
      <dgm:prSet phldrT="[Testo]"/>
      <dgm:spPr>
        <a:ln w="19050">
          <a:solidFill>
            <a:srgbClr val="FF6666"/>
          </a:solidFill>
        </a:ln>
      </dgm:spPr>
      <dgm:t>
        <a:bodyPr/>
        <a:lstStyle/>
        <a:p>
          <a:r>
            <a:rPr lang="it-IT" dirty="0" err="1" smtClean="0">
              <a:solidFill>
                <a:srgbClr val="FF6666"/>
              </a:solidFill>
            </a:rPr>
            <a:t>Obtaining</a:t>
          </a:r>
          <a:r>
            <a:rPr lang="it-IT" dirty="0" smtClean="0">
              <a:solidFill>
                <a:srgbClr val="FF6666"/>
              </a:solidFill>
            </a:rPr>
            <a:t> </a:t>
          </a:r>
          <a:r>
            <a:rPr lang="it-IT" dirty="0" err="1" smtClean="0">
              <a:solidFill>
                <a:srgbClr val="FF6666"/>
              </a:solidFill>
            </a:rPr>
            <a:t>access</a:t>
          </a:r>
          <a:endParaRPr lang="it-IT" dirty="0">
            <a:solidFill>
              <a:srgbClr val="FF6666"/>
            </a:solidFill>
          </a:endParaRPr>
        </a:p>
      </dgm:t>
    </dgm:pt>
    <dgm:pt modelId="{624AF803-087B-4602-8ABC-10825D31A809}" type="parTrans" cxnId="{36296470-8047-45F5-AB01-0C92271AC667}">
      <dgm:prSet/>
      <dgm:spPr/>
      <dgm:t>
        <a:bodyPr/>
        <a:lstStyle/>
        <a:p>
          <a:endParaRPr lang="it-IT"/>
        </a:p>
      </dgm:t>
    </dgm:pt>
    <dgm:pt modelId="{FB622483-88D2-4107-9638-0196AD72271D}" type="sibTrans" cxnId="{36296470-8047-45F5-AB01-0C92271AC667}">
      <dgm:prSet/>
      <dgm:spPr/>
      <dgm:t>
        <a:bodyPr/>
        <a:lstStyle/>
        <a:p>
          <a:endParaRPr lang="it-IT"/>
        </a:p>
      </dgm:t>
    </dgm:pt>
    <dgm:pt modelId="{A32CFEA1-B6D2-4756-B29B-D078B7422A29}">
      <dgm:prSet phldrT="[Testo]"/>
      <dgm:spPr>
        <a:ln w="19050">
          <a:solidFill>
            <a:srgbClr val="FF6666"/>
          </a:solidFill>
        </a:ln>
      </dgm:spPr>
      <dgm:t>
        <a:bodyPr/>
        <a:lstStyle/>
        <a:p>
          <a:r>
            <a:rPr lang="it-IT" dirty="0" smtClean="0">
              <a:solidFill>
                <a:srgbClr val="FF6666"/>
              </a:solidFill>
            </a:rPr>
            <a:t>Using the data</a:t>
          </a:r>
          <a:endParaRPr lang="it-IT" dirty="0">
            <a:solidFill>
              <a:srgbClr val="FF6666"/>
            </a:solidFill>
          </a:endParaRPr>
        </a:p>
      </dgm:t>
    </dgm:pt>
    <dgm:pt modelId="{5647897C-8E0C-4DC0-85EE-94D54BB6B6E2}" type="parTrans" cxnId="{A9450355-003C-4293-BC92-9F088E4DA86E}">
      <dgm:prSet/>
      <dgm:spPr/>
      <dgm:t>
        <a:bodyPr/>
        <a:lstStyle/>
        <a:p>
          <a:endParaRPr lang="it-IT"/>
        </a:p>
      </dgm:t>
    </dgm:pt>
    <dgm:pt modelId="{CB25379B-98D5-45DC-AD12-FDA34538E711}" type="sibTrans" cxnId="{A9450355-003C-4293-BC92-9F088E4DA86E}">
      <dgm:prSet/>
      <dgm:spPr/>
      <dgm:t>
        <a:bodyPr/>
        <a:lstStyle/>
        <a:p>
          <a:endParaRPr lang="it-IT"/>
        </a:p>
      </dgm:t>
    </dgm:pt>
    <dgm:pt modelId="{7AB31DA3-8B04-4470-A313-129C38B513D4}" type="pres">
      <dgm:prSet presAssocID="{D8A47580-AF39-4D3E-AB5F-4CE5C5F03AE8}" presName="Name0" presStyleCnt="0">
        <dgm:presLayoutVars>
          <dgm:dir/>
          <dgm:animLvl val="lvl"/>
          <dgm:resizeHandles val="exact"/>
        </dgm:presLayoutVars>
      </dgm:prSet>
      <dgm:spPr/>
    </dgm:pt>
    <dgm:pt modelId="{52C44F9F-8020-4B34-921A-83500AFF0D7F}" type="pres">
      <dgm:prSet presAssocID="{8B3A5886-ECE2-4645-AC07-C210BA14A0B4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47C38AA-D4C1-4785-8EC5-E0A923CE6C89}" type="pres">
      <dgm:prSet presAssocID="{49E0CB3A-B6DB-43CE-BF9A-939E5C818468}" presName="parTxOnlySpace" presStyleCnt="0"/>
      <dgm:spPr/>
    </dgm:pt>
    <dgm:pt modelId="{F6437152-E727-4757-BB5B-D4C03DBE966C}" type="pres">
      <dgm:prSet presAssocID="{8F3E5FE3-DB8A-4DD4-97A5-334DDAA8FA6B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BEE94DE-7FC1-4746-9868-E35F682FD64F}" type="pres">
      <dgm:prSet presAssocID="{FB622483-88D2-4107-9638-0196AD72271D}" presName="parTxOnlySpace" presStyleCnt="0"/>
      <dgm:spPr/>
    </dgm:pt>
    <dgm:pt modelId="{8BAE2229-0EEF-4F1A-9B1C-093F82C4BC0A}" type="pres">
      <dgm:prSet presAssocID="{A32CFEA1-B6D2-4756-B29B-D078B7422A29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EE6B916A-D4FE-434C-A69A-22A070008EC1}" type="presOf" srcId="{8B3A5886-ECE2-4645-AC07-C210BA14A0B4}" destId="{52C44F9F-8020-4B34-921A-83500AFF0D7F}" srcOrd="0" destOrd="0" presId="urn:microsoft.com/office/officeart/2005/8/layout/chevron1"/>
    <dgm:cxn modelId="{EDE1E3AB-767A-4DB1-A318-11E30ECB0A64}" type="presOf" srcId="{8F3E5FE3-DB8A-4DD4-97A5-334DDAA8FA6B}" destId="{F6437152-E727-4757-BB5B-D4C03DBE966C}" srcOrd="0" destOrd="0" presId="urn:microsoft.com/office/officeart/2005/8/layout/chevron1"/>
    <dgm:cxn modelId="{36296470-8047-45F5-AB01-0C92271AC667}" srcId="{D8A47580-AF39-4D3E-AB5F-4CE5C5F03AE8}" destId="{8F3E5FE3-DB8A-4DD4-97A5-334DDAA8FA6B}" srcOrd="1" destOrd="0" parTransId="{624AF803-087B-4602-8ABC-10825D31A809}" sibTransId="{FB622483-88D2-4107-9638-0196AD72271D}"/>
    <dgm:cxn modelId="{295F50E8-AA5C-4CD4-9C1D-8B8F20FFDEBE}" type="presOf" srcId="{A32CFEA1-B6D2-4756-B29B-D078B7422A29}" destId="{8BAE2229-0EEF-4F1A-9B1C-093F82C4BC0A}" srcOrd="0" destOrd="0" presId="urn:microsoft.com/office/officeart/2005/8/layout/chevron1"/>
    <dgm:cxn modelId="{A9450355-003C-4293-BC92-9F088E4DA86E}" srcId="{D8A47580-AF39-4D3E-AB5F-4CE5C5F03AE8}" destId="{A32CFEA1-B6D2-4756-B29B-D078B7422A29}" srcOrd="2" destOrd="0" parTransId="{5647897C-8E0C-4DC0-85EE-94D54BB6B6E2}" sibTransId="{CB25379B-98D5-45DC-AD12-FDA34538E711}"/>
    <dgm:cxn modelId="{2E5AB66C-7B7A-4CD1-8F4D-25FB6FD67F0B}" srcId="{D8A47580-AF39-4D3E-AB5F-4CE5C5F03AE8}" destId="{8B3A5886-ECE2-4645-AC07-C210BA14A0B4}" srcOrd="0" destOrd="0" parTransId="{9E0C3CF7-653A-4623-A420-8DCF65E1FE86}" sibTransId="{49E0CB3A-B6DB-43CE-BF9A-939E5C818468}"/>
    <dgm:cxn modelId="{DE2D8C03-B51F-46C5-A95C-4BECD0568E82}" type="presOf" srcId="{D8A47580-AF39-4D3E-AB5F-4CE5C5F03AE8}" destId="{7AB31DA3-8B04-4470-A313-129C38B513D4}" srcOrd="0" destOrd="0" presId="urn:microsoft.com/office/officeart/2005/8/layout/chevron1"/>
    <dgm:cxn modelId="{42D6CABB-C562-430E-88C2-8A45E4584C21}" type="presParOf" srcId="{7AB31DA3-8B04-4470-A313-129C38B513D4}" destId="{52C44F9F-8020-4B34-921A-83500AFF0D7F}" srcOrd="0" destOrd="0" presId="urn:microsoft.com/office/officeart/2005/8/layout/chevron1"/>
    <dgm:cxn modelId="{E1B22658-5592-4DD3-A362-672D2CE509DB}" type="presParOf" srcId="{7AB31DA3-8B04-4470-A313-129C38B513D4}" destId="{647C38AA-D4C1-4785-8EC5-E0A923CE6C89}" srcOrd="1" destOrd="0" presId="urn:microsoft.com/office/officeart/2005/8/layout/chevron1"/>
    <dgm:cxn modelId="{45937369-1600-4611-A2F2-59171B0942F2}" type="presParOf" srcId="{7AB31DA3-8B04-4470-A313-129C38B513D4}" destId="{F6437152-E727-4757-BB5B-D4C03DBE966C}" srcOrd="2" destOrd="0" presId="urn:microsoft.com/office/officeart/2005/8/layout/chevron1"/>
    <dgm:cxn modelId="{D2AEC621-5299-4F6D-BDF6-37986ED3E539}" type="presParOf" srcId="{7AB31DA3-8B04-4470-A313-129C38B513D4}" destId="{FBEE94DE-7FC1-4746-9868-E35F682FD64F}" srcOrd="3" destOrd="0" presId="urn:microsoft.com/office/officeart/2005/8/layout/chevron1"/>
    <dgm:cxn modelId="{674BB005-3CDC-47FB-A0E7-F60E46360020}" type="presParOf" srcId="{7AB31DA3-8B04-4470-A313-129C38B513D4}" destId="{8BAE2229-0EEF-4F1A-9B1C-093F82C4BC0A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8F3945-9CE1-47F6-A2E7-D1D256F18BF6}">
      <dsp:nvSpPr>
        <dsp:cNvPr id="0" name=""/>
        <dsp:cNvSpPr/>
      </dsp:nvSpPr>
      <dsp:spPr>
        <a:xfrm>
          <a:off x="0" y="17851"/>
          <a:ext cx="10582031" cy="983384"/>
        </a:xfrm>
        <a:prstGeom prst="roundRect">
          <a:avLst/>
        </a:prstGeom>
        <a:solidFill>
          <a:srgbClr val="7BA7AD"/>
        </a:solidFill>
        <a:ln w="12700" cap="flat" cmpd="sng" algn="ctr">
          <a:solidFill>
            <a:srgbClr val="5E777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4100" kern="1200" dirty="0" err="1" smtClean="0"/>
            <a:t>Primary</a:t>
          </a:r>
          <a:r>
            <a:rPr lang="it-IT" sz="4100" kern="1200" dirty="0" smtClean="0"/>
            <a:t> use</a:t>
          </a:r>
          <a:endParaRPr lang="it-IT" sz="4100" kern="1200" dirty="0"/>
        </a:p>
      </dsp:txBody>
      <dsp:txXfrm>
        <a:off x="48005" y="65856"/>
        <a:ext cx="10486021" cy="887374"/>
      </dsp:txXfrm>
    </dsp:sp>
    <dsp:sp modelId="{69138F44-8212-4DCF-951E-4D7978276A41}">
      <dsp:nvSpPr>
        <dsp:cNvPr id="0" name=""/>
        <dsp:cNvSpPr/>
      </dsp:nvSpPr>
      <dsp:spPr>
        <a:xfrm>
          <a:off x="0" y="991222"/>
          <a:ext cx="10582031" cy="678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5979" tIns="40640" rIns="227584" bIns="4064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GB" sz="3200" kern="1200" dirty="0" smtClean="0">
              <a:solidFill>
                <a:srgbClr val="5E777A"/>
              </a:solidFill>
            </a:rPr>
            <a:t>Health data used for healthcare and treatment</a:t>
          </a:r>
          <a:endParaRPr lang="it-IT" sz="3200" kern="1200" dirty="0">
            <a:solidFill>
              <a:srgbClr val="5E777A"/>
            </a:solidFill>
          </a:endParaRPr>
        </a:p>
      </dsp:txBody>
      <dsp:txXfrm>
        <a:off x="0" y="991222"/>
        <a:ext cx="10582031" cy="678960"/>
      </dsp:txXfrm>
    </dsp:sp>
    <dsp:sp modelId="{84805B2C-4EAE-4B7A-8C8C-9925ED0DF466}">
      <dsp:nvSpPr>
        <dsp:cNvPr id="0" name=""/>
        <dsp:cNvSpPr/>
      </dsp:nvSpPr>
      <dsp:spPr>
        <a:xfrm>
          <a:off x="0" y="1670182"/>
          <a:ext cx="10582031" cy="983384"/>
        </a:xfrm>
        <a:prstGeom prst="roundRect">
          <a:avLst/>
        </a:prstGeom>
        <a:solidFill>
          <a:srgbClr val="7BA7AD"/>
        </a:solidFill>
        <a:ln w="12700" cap="flat" cmpd="sng" algn="ctr">
          <a:solidFill>
            <a:srgbClr val="5E777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4100" kern="1200" dirty="0" err="1" smtClean="0"/>
            <a:t>Secondary</a:t>
          </a:r>
          <a:r>
            <a:rPr lang="it-IT" sz="4100" kern="1200" dirty="0" smtClean="0"/>
            <a:t> use</a:t>
          </a:r>
          <a:endParaRPr lang="it-IT" sz="4100" kern="1200" dirty="0"/>
        </a:p>
      </dsp:txBody>
      <dsp:txXfrm>
        <a:off x="48005" y="1718187"/>
        <a:ext cx="10486021" cy="887374"/>
      </dsp:txXfrm>
    </dsp:sp>
    <dsp:sp modelId="{89EFB9B6-895F-4FFA-9477-DA485570E195}">
      <dsp:nvSpPr>
        <dsp:cNvPr id="0" name=""/>
        <dsp:cNvSpPr/>
      </dsp:nvSpPr>
      <dsp:spPr>
        <a:xfrm>
          <a:off x="0" y="2653567"/>
          <a:ext cx="10582031" cy="9760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5979" tIns="40640" rIns="227584" bIns="4064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GB" sz="3200" kern="1200" dirty="0" smtClean="0">
              <a:solidFill>
                <a:srgbClr val="5E777A"/>
              </a:solidFill>
            </a:rPr>
            <a:t>Health data reused for research, innovation, public health and other purposes</a:t>
          </a:r>
          <a:endParaRPr lang="it-IT" sz="3200" kern="1200" dirty="0">
            <a:solidFill>
              <a:srgbClr val="5E777A"/>
            </a:solidFill>
          </a:endParaRPr>
        </a:p>
      </dsp:txBody>
      <dsp:txXfrm>
        <a:off x="0" y="2653567"/>
        <a:ext cx="10582031" cy="97600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C44F9F-8020-4B34-921A-83500AFF0D7F}">
      <dsp:nvSpPr>
        <dsp:cNvPr id="0" name=""/>
        <dsp:cNvSpPr/>
      </dsp:nvSpPr>
      <dsp:spPr>
        <a:xfrm>
          <a:off x="2607" y="962823"/>
          <a:ext cx="3177323" cy="1270929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FF666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6017" tIns="45339" rIns="45339" bIns="45339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400" kern="1200" dirty="0" err="1" smtClean="0">
              <a:solidFill>
                <a:srgbClr val="FF6666"/>
              </a:solidFill>
            </a:rPr>
            <a:t>Finding</a:t>
          </a:r>
          <a:r>
            <a:rPr lang="it-IT" sz="3400" kern="1200" dirty="0" smtClean="0">
              <a:solidFill>
                <a:srgbClr val="FF6666"/>
              </a:solidFill>
            </a:rPr>
            <a:t> </a:t>
          </a:r>
          <a:r>
            <a:rPr lang="it-IT" sz="3400" kern="1200" dirty="0" err="1" smtClean="0">
              <a:solidFill>
                <a:srgbClr val="FF6666"/>
              </a:solidFill>
            </a:rPr>
            <a:t>datasets</a:t>
          </a:r>
          <a:endParaRPr lang="it-IT" sz="3400" kern="1200" dirty="0">
            <a:solidFill>
              <a:srgbClr val="FF6666"/>
            </a:solidFill>
          </a:endParaRPr>
        </a:p>
      </dsp:txBody>
      <dsp:txXfrm>
        <a:off x="638072" y="962823"/>
        <a:ext cx="1906394" cy="1270929"/>
      </dsp:txXfrm>
    </dsp:sp>
    <dsp:sp modelId="{F6437152-E727-4757-BB5B-D4C03DBE966C}">
      <dsp:nvSpPr>
        <dsp:cNvPr id="0" name=""/>
        <dsp:cNvSpPr/>
      </dsp:nvSpPr>
      <dsp:spPr>
        <a:xfrm>
          <a:off x="2862199" y="962823"/>
          <a:ext cx="3177323" cy="1270929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FF666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6017" tIns="45339" rIns="45339" bIns="45339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400" kern="1200" dirty="0" err="1" smtClean="0">
              <a:solidFill>
                <a:srgbClr val="FF6666"/>
              </a:solidFill>
            </a:rPr>
            <a:t>Obtaining</a:t>
          </a:r>
          <a:r>
            <a:rPr lang="it-IT" sz="3400" kern="1200" dirty="0" smtClean="0">
              <a:solidFill>
                <a:srgbClr val="FF6666"/>
              </a:solidFill>
            </a:rPr>
            <a:t> </a:t>
          </a:r>
          <a:r>
            <a:rPr lang="it-IT" sz="3400" kern="1200" dirty="0" err="1" smtClean="0">
              <a:solidFill>
                <a:srgbClr val="FF6666"/>
              </a:solidFill>
            </a:rPr>
            <a:t>access</a:t>
          </a:r>
          <a:endParaRPr lang="it-IT" sz="3400" kern="1200" dirty="0">
            <a:solidFill>
              <a:srgbClr val="FF6666"/>
            </a:solidFill>
          </a:endParaRPr>
        </a:p>
      </dsp:txBody>
      <dsp:txXfrm>
        <a:off x="3497664" y="962823"/>
        <a:ext cx="1906394" cy="1270929"/>
      </dsp:txXfrm>
    </dsp:sp>
    <dsp:sp modelId="{8BAE2229-0EEF-4F1A-9B1C-093F82C4BC0A}">
      <dsp:nvSpPr>
        <dsp:cNvPr id="0" name=""/>
        <dsp:cNvSpPr/>
      </dsp:nvSpPr>
      <dsp:spPr>
        <a:xfrm>
          <a:off x="5721791" y="962823"/>
          <a:ext cx="3177323" cy="1270929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FF666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6017" tIns="45339" rIns="45339" bIns="45339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400" kern="1200" dirty="0" smtClean="0">
              <a:solidFill>
                <a:srgbClr val="FF6666"/>
              </a:solidFill>
            </a:rPr>
            <a:t>Using the data</a:t>
          </a:r>
          <a:endParaRPr lang="it-IT" sz="3400" kern="1200" dirty="0">
            <a:solidFill>
              <a:srgbClr val="FF6666"/>
            </a:solidFill>
          </a:endParaRPr>
        </a:p>
      </dsp:txBody>
      <dsp:txXfrm>
        <a:off x="6357256" y="962823"/>
        <a:ext cx="1906394" cy="127092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C44F9F-8020-4B34-921A-83500AFF0D7F}">
      <dsp:nvSpPr>
        <dsp:cNvPr id="0" name=""/>
        <dsp:cNvSpPr/>
      </dsp:nvSpPr>
      <dsp:spPr>
        <a:xfrm>
          <a:off x="2607" y="962823"/>
          <a:ext cx="3177323" cy="1270929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FF666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6017" tIns="45339" rIns="45339" bIns="45339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400" kern="1200" dirty="0" err="1" smtClean="0">
              <a:solidFill>
                <a:srgbClr val="FF6666"/>
              </a:solidFill>
            </a:rPr>
            <a:t>Finding</a:t>
          </a:r>
          <a:r>
            <a:rPr lang="it-IT" sz="3400" kern="1200" dirty="0" smtClean="0">
              <a:solidFill>
                <a:srgbClr val="FF6666"/>
              </a:solidFill>
            </a:rPr>
            <a:t> </a:t>
          </a:r>
          <a:r>
            <a:rPr lang="it-IT" sz="3400" kern="1200" dirty="0" err="1" smtClean="0">
              <a:solidFill>
                <a:srgbClr val="FF6666"/>
              </a:solidFill>
            </a:rPr>
            <a:t>datasets</a:t>
          </a:r>
          <a:endParaRPr lang="it-IT" sz="3400" kern="1200" dirty="0">
            <a:solidFill>
              <a:srgbClr val="FF6666"/>
            </a:solidFill>
          </a:endParaRPr>
        </a:p>
      </dsp:txBody>
      <dsp:txXfrm>
        <a:off x="638072" y="962823"/>
        <a:ext cx="1906394" cy="1270929"/>
      </dsp:txXfrm>
    </dsp:sp>
    <dsp:sp modelId="{F6437152-E727-4757-BB5B-D4C03DBE966C}">
      <dsp:nvSpPr>
        <dsp:cNvPr id="0" name=""/>
        <dsp:cNvSpPr/>
      </dsp:nvSpPr>
      <dsp:spPr>
        <a:xfrm>
          <a:off x="2862199" y="962823"/>
          <a:ext cx="3177323" cy="1270929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FF666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6017" tIns="45339" rIns="45339" bIns="45339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400" kern="1200" dirty="0" err="1" smtClean="0">
              <a:solidFill>
                <a:srgbClr val="FF6666"/>
              </a:solidFill>
            </a:rPr>
            <a:t>Obtaining</a:t>
          </a:r>
          <a:r>
            <a:rPr lang="it-IT" sz="3400" kern="1200" dirty="0" smtClean="0">
              <a:solidFill>
                <a:srgbClr val="FF6666"/>
              </a:solidFill>
            </a:rPr>
            <a:t> </a:t>
          </a:r>
          <a:r>
            <a:rPr lang="it-IT" sz="3400" kern="1200" dirty="0" err="1" smtClean="0">
              <a:solidFill>
                <a:srgbClr val="FF6666"/>
              </a:solidFill>
            </a:rPr>
            <a:t>access</a:t>
          </a:r>
          <a:endParaRPr lang="it-IT" sz="3400" kern="1200" dirty="0">
            <a:solidFill>
              <a:srgbClr val="FF6666"/>
            </a:solidFill>
          </a:endParaRPr>
        </a:p>
      </dsp:txBody>
      <dsp:txXfrm>
        <a:off x="3497664" y="962823"/>
        <a:ext cx="1906394" cy="1270929"/>
      </dsp:txXfrm>
    </dsp:sp>
    <dsp:sp modelId="{8BAE2229-0EEF-4F1A-9B1C-093F82C4BC0A}">
      <dsp:nvSpPr>
        <dsp:cNvPr id="0" name=""/>
        <dsp:cNvSpPr/>
      </dsp:nvSpPr>
      <dsp:spPr>
        <a:xfrm>
          <a:off x="5721791" y="962823"/>
          <a:ext cx="3177323" cy="1270929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FF666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6017" tIns="45339" rIns="45339" bIns="45339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400" kern="1200" dirty="0" smtClean="0">
              <a:solidFill>
                <a:srgbClr val="FF6666"/>
              </a:solidFill>
            </a:rPr>
            <a:t>Using the data</a:t>
          </a:r>
          <a:endParaRPr lang="it-IT" sz="3400" kern="1200" dirty="0">
            <a:solidFill>
              <a:srgbClr val="FF6666"/>
            </a:solidFill>
          </a:endParaRPr>
        </a:p>
      </dsp:txBody>
      <dsp:txXfrm>
        <a:off x="6357256" y="962823"/>
        <a:ext cx="1906394" cy="12709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6B61BF-5BB7-0E41-A55D-F0B67D33E634}" type="datetimeFigureOut">
              <a:rPr lang="it-IT" smtClean="0"/>
              <a:t>14/10/2026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EC1757-F069-1543-A1B4-4E009AD014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8998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EC1757-F069-1543-A1B4-4E009AD0143E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535576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EC1757-F069-1543-A1B4-4E009AD0143E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333056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EC1757-F069-1543-A1B4-4E009AD0143E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63664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EC1757-F069-1543-A1B4-4E009AD0143E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09706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EC1757-F069-1543-A1B4-4E009AD0143E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676204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EC1757-F069-1543-A1B4-4E009AD0143E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571113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EC1757-F069-1543-A1B4-4E009AD0143E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74074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EC1757-F069-1543-A1B4-4E009AD0143E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126642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EC1757-F069-1543-A1B4-4E009AD0143E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659092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EC1757-F069-1543-A1B4-4E009AD0143E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21241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EC1757-F069-1543-A1B4-4E009AD0143E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343376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1- Identifying the datasets available across Europe.</a:t>
            </a:r>
          </a:p>
          <a:p>
            <a:r>
              <a:rPr lang="it-IT" dirty="0" smtClean="0"/>
              <a:t>2-</a:t>
            </a:r>
            <a:r>
              <a:rPr lang="en-GB" dirty="0" smtClean="0"/>
              <a:t>Permits from national Health Data Access Bodies (HDABs) and analysis in secure environments.</a:t>
            </a:r>
          </a:p>
          <a:p>
            <a:r>
              <a:rPr lang="it-IT" dirty="0" smtClean="0"/>
              <a:t>3-</a:t>
            </a:r>
            <a:r>
              <a:rPr lang="en-GB" dirty="0" smtClean="0"/>
              <a:t>Producing scientifically valid and societally valuable research.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EC1757-F069-1543-A1B4-4E009AD0143E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47670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1- Identifying the datasets available across Europe.</a:t>
            </a:r>
          </a:p>
          <a:p>
            <a:r>
              <a:rPr lang="it-IT" dirty="0" smtClean="0"/>
              <a:t>2-</a:t>
            </a:r>
            <a:r>
              <a:rPr lang="en-GB" dirty="0" smtClean="0"/>
              <a:t>Permits from national Health Data Access Bodies (HDABs) and analysis in secure environments.</a:t>
            </a:r>
          </a:p>
          <a:p>
            <a:r>
              <a:rPr lang="it-IT" dirty="0" smtClean="0"/>
              <a:t>3-</a:t>
            </a:r>
            <a:r>
              <a:rPr lang="en-GB" dirty="0" smtClean="0"/>
              <a:t>Producing scientifically valid and societally valuable research.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EC1757-F069-1543-A1B4-4E009AD0143E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389318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1- Identifying the datasets available across Europe.</a:t>
            </a:r>
          </a:p>
          <a:p>
            <a:r>
              <a:rPr lang="it-IT" dirty="0" smtClean="0"/>
              <a:t>2-</a:t>
            </a:r>
            <a:r>
              <a:rPr lang="en-GB" dirty="0" smtClean="0"/>
              <a:t>Permits from national Health Data Access Bodies (HDABs) and analysis in secure environments.</a:t>
            </a:r>
          </a:p>
          <a:p>
            <a:r>
              <a:rPr lang="it-IT" dirty="0" smtClean="0"/>
              <a:t>3-</a:t>
            </a:r>
            <a:r>
              <a:rPr lang="en-GB" dirty="0" smtClean="0"/>
              <a:t>Producing scientifically valid and societally valuable research.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EC1757-F069-1543-A1B4-4E009AD0143E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459011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EC1757-F069-1543-A1B4-4E009AD0143E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81369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EC1757-F069-1543-A1B4-4E009AD0143E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87274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EC1757-F069-1543-A1B4-4E009AD0143E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73942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EC1757-F069-1543-A1B4-4E009AD0143E}" type="slidenum">
              <a:rPr lang="it-IT" smtClean="0"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623256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1- Identifying the datasets available across Europe.</a:t>
            </a:r>
          </a:p>
          <a:p>
            <a:r>
              <a:rPr lang="it-IT" dirty="0" smtClean="0"/>
              <a:t>2-</a:t>
            </a:r>
            <a:r>
              <a:rPr lang="en-GB" dirty="0" smtClean="0"/>
              <a:t>Permits from national Health Data Access Bodies (HDABs) and analysis in secure environments.</a:t>
            </a:r>
          </a:p>
          <a:p>
            <a:r>
              <a:rPr lang="it-IT" dirty="0" smtClean="0"/>
              <a:t>3-</a:t>
            </a:r>
            <a:r>
              <a:rPr lang="en-GB" dirty="0" smtClean="0"/>
              <a:t>Producing scientifically valid and societally valuable research.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EC1757-F069-1543-A1B4-4E009AD0143E}" type="slidenum">
              <a:rPr lang="it-IT" smtClean="0"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42821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EC1757-F069-1543-A1B4-4E009AD0143E}" type="slidenum">
              <a:rPr lang="it-IT" smtClean="0"/>
              <a:t>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28456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9BFFB9E-FD4D-B997-8538-75A2070A2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339" y="365125"/>
            <a:ext cx="9210262" cy="1325563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rgbClr val="FF66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6890984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9BFFB9E-FD4D-B997-8538-75A2070A2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339" y="365125"/>
            <a:ext cx="9210262" cy="1325563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rgbClr val="FF66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23BD1C8-D0AC-8440-7473-5C1ADBB484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338" y="1690688"/>
            <a:ext cx="9210262" cy="4351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0" i="0">
                <a:solidFill>
                  <a:srgbClr val="5E77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 b="0" i="0">
                <a:solidFill>
                  <a:srgbClr val="5E77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8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400" b="0" i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000" b="0" i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4600280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5ACEB2F-3A73-D17B-17C5-94BDEEEFC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38" y="417581"/>
            <a:ext cx="3625953" cy="1600200"/>
          </a:xfrm>
          <a:prstGeom prst="rect">
            <a:avLst/>
          </a:prstGeom>
        </p:spPr>
        <p:txBody>
          <a:bodyPr anchor="t" anchorCtr="0"/>
          <a:lstStyle>
            <a:lvl1pPr>
              <a:defRPr sz="3600" b="0" i="0">
                <a:solidFill>
                  <a:srgbClr val="FF66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A197F03-675F-071B-B9CF-A5ECD37158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8238" y="2581550"/>
            <a:ext cx="3625954" cy="2984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solidFill>
                  <a:srgbClr val="5E77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sp>
        <p:nvSpPr>
          <p:cNvPr id="8" name="Segnaposto contenuto 2">
            <a:extLst>
              <a:ext uri="{FF2B5EF4-FFF2-40B4-BE49-F238E27FC236}">
                <a16:creationId xmlns:a16="http://schemas.microsoft.com/office/drawing/2014/main" id="{DED2DBD1-FD3A-2ABE-DEB9-78C137BAE33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643334" y="427105"/>
            <a:ext cx="6172200" cy="5138807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rgbClr val="5E77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rgbClr val="5E77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 b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 i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000" b="0" i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4088292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immagine 2">
            <a:extLst>
              <a:ext uri="{FF2B5EF4-FFF2-40B4-BE49-F238E27FC236}">
                <a16:creationId xmlns:a16="http://schemas.microsoft.com/office/drawing/2014/main" id="{3F516F64-75E9-8FC3-1A47-F97C5DA974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613345" y="417581"/>
            <a:ext cx="6172200" cy="51483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 dirty="0"/>
          </a:p>
        </p:txBody>
      </p:sp>
      <p:sp>
        <p:nvSpPr>
          <p:cNvPr id="9" name="Titolo 1">
            <a:extLst>
              <a:ext uri="{FF2B5EF4-FFF2-40B4-BE49-F238E27FC236}">
                <a16:creationId xmlns:a16="http://schemas.microsoft.com/office/drawing/2014/main" id="{54DEA5AB-1B05-7D51-321F-4BEE1A7C4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38" y="417581"/>
            <a:ext cx="3625953" cy="1600200"/>
          </a:xfrm>
          <a:prstGeom prst="rect">
            <a:avLst/>
          </a:prstGeom>
        </p:spPr>
        <p:txBody>
          <a:bodyPr anchor="t" anchorCtr="0"/>
          <a:lstStyle>
            <a:lvl1pPr>
              <a:defRPr sz="3600" b="0" i="0">
                <a:solidFill>
                  <a:srgbClr val="FF66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10" name="Segnaposto testo 3">
            <a:extLst>
              <a:ext uri="{FF2B5EF4-FFF2-40B4-BE49-F238E27FC236}">
                <a16:creationId xmlns:a16="http://schemas.microsoft.com/office/drawing/2014/main" id="{8A6D20C1-2874-A304-6BA7-2772232457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8238" y="2581550"/>
            <a:ext cx="3625954" cy="29843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solidFill>
                  <a:srgbClr val="5E777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66DAFF4A-A984-118B-79FF-EB10D6939F3A}"/>
              </a:ext>
            </a:extLst>
          </p:cNvPr>
          <p:cNvSpPr txBox="1"/>
          <p:nvPr userDrawn="1"/>
        </p:nvSpPr>
        <p:spPr>
          <a:xfrm>
            <a:off x="1448790" y="6531429"/>
            <a:ext cx="1847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it-IT" sz="1200" dirty="0"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1744612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uota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EBB907DC-7EE3-DCA5-85D7-018EB6B9AC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47792" y="2113515"/>
            <a:ext cx="4522580" cy="1315485"/>
          </a:xfrm>
          <a:prstGeom prst="rect">
            <a:avLst/>
          </a:prstGeom>
        </p:spPr>
        <p:txBody>
          <a:bodyPr anchor="t" anchorCtr="0"/>
          <a:lstStyle>
            <a:lvl1pPr algn="l">
              <a:defRPr sz="4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01</a:t>
            </a:r>
            <a:br>
              <a:rPr lang="it-IT" dirty="0"/>
            </a:br>
            <a:r>
              <a:rPr lang="it-IT" dirty="0"/>
              <a:t>Inserire il titolo della sezione</a:t>
            </a:r>
          </a:p>
        </p:txBody>
      </p:sp>
    </p:spTree>
    <p:extLst>
      <p:ext uri="{BB962C8B-B14F-4D97-AF65-F5344CB8AC3E}">
        <p14:creationId xmlns:p14="http://schemas.microsoft.com/office/powerpoint/2010/main" val="17831425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43883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11545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9F7FCB1-E317-D479-42DD-97AAD8C86E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47792" y="2113515"/>
            <a:ext cx="4522580" cy="1315485"/>
          </a:xfrm>
          <a:prstGeom prst="rect">
            <a:avLst/>
          </a:prstGeom>
        </p:spPr>
        <p:txBody>
          <a:bodyPr anchor="t" anchorCtr="0"/>
          <a:lstStyle>
            <a:lvl1pPr algn="l">
              <a:defRPr sz="4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02</a:t>
            </a:r>
            <a:br>
              <a:rPr lang="it-IT" dirty="0"/>
            </a:br>
            <a:r>
              <a:rPr lang="it-IT" dirty="0"/>
              <a:t>Inserire il titolo della sezione</a:t>
            </a:r>
          </a:p>
        </p:txBody>
      </p:sp>
    </p:spTree>
    <p:extLst>
      <p:ext uri="{BB962C8B-B14F-4D97-AF65-F5344CB8AC3E}">
        <p14:creationId xmlns:p14="http://schemas.microsoft.com/office/powerpoint/2010/main" val="32272987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27060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E9FB03D-1931-1F7F-738C-6E5C5568B7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47792" y="2113515"/>
            <a:ext cx="4522580" cy="1315485"/>
          </a:xfrm>
          <a:prstGeom prst="rect">
            <a:avLst/>
          </a:prstGeom>
        </p:spPr>
        <p:txBody>
          <a:bodyPr anchor="t" anchorCtr="0"/>
          <a:lstStyle>
            <a:lvl1pPr algn="l">
              <a:defRPr sz="4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03</a:t>
            </a:r>
            <a:br>
              <a:rPr lang="it-IT" dirty="0"/>
            </a:br>
            <a:r>
              <a:rPr lang="it-IT" dirty="0"/>
              <a:t>Inserire il titolo della sezione</a:t>
            </a:r>
          </a:p>
        </p:txBody>
      </p:sp>
    </p:spTree>
    <p:extLst>
      <p:ext uri="{BB962C8B-B14F-4D97-AF65-F5344CB8AC3E}">
        <p14:creationId xmlns:p14="http://schemas.microsoft.com/office/powerpoint/2010/main" val="11889679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7128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8F5D774-1198-94CC-3F8E-F14CAE77FD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47792" y="2113515"/>
            <a:ext cx="4522580" cy="1315485"/>
          </a:xfrm>
          <a:prstGeom prst="rect">
            <a:avLst/>
          </a:prstGeom>
        </p:spPr>
        <p:txBody>
          <a:bodyPr anchor="t" anchorCtr="0"/>
          <a:lstStyle>
            <a:lvl1pPr algn="l">
              <a:defRPr sz="4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04</a:t>
            </a:r>
            <a:br>
              <a:rPr lang="it-IT" dirty="0"/>
            </a:br>
            <a:r>
              <a:rPr lang="it-IT" dirty="0"/>
              <a:t>Inserire il titolo della sezione</a:t>
            </a:r>
          </a:p>
        </p:txBody>
      </p:sp>
    </p:spTree>
    <p:extLst>
      <p:ext uri="{BB962C8B-B14F-4D97-AF65-F5344CB8AC3E}">
        <p14:creationId xmlns:p14="http://schemas.microsoft.com/office/powerpoint/2010/main" val="38264875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45849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estazione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21211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18020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stazione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01778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sv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svg"/><Relationship Id="rId5" Type="http://schemas.openxmlformats.org/officeDocument/2006/relationships/image" Target="../media/image4.png"/><Relationship Id="rId4" Type="http://schemas.openxmlformats.org/officeDocument/2006/relationships/image" Target="../media/image6.jpe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.svg"/><Relationship Id="rId5" Type="http://schemas.openxmlformats.org/officeDocument/2006/relationships/image" Target="../media/image4.png"/><Relationship Id="rId4" Type="http://schemas.openxmlformats.org/officeDocument/2006/relationships/image" Target="../media/image7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6.sv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8.jpe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7B7A7A24-BACF-7779-3310-8384FAE1E620}"/>
              </a:ext>
            </a:extLst>
          </p:cNvPr>
          <p:cNvSpPr txBox="1"/>
          <p:nvPr userDrawn="1"/>
        </p:nvSpPr>
        <p:spPr>
          <a:xfrm>
            <a:off x="11107708" y="6342504"/>
            <a:ext cx="6937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CBAF33AE-882A-6247-9FFC-06EB04FAA1E8}" type="slidenum">
              <a:rPr lang="it-IT" sz="1400" b="0" i="0" smtClean="0">
                <a:solidFill>
                  <a:srgbClr val="5E77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‹N›</a:t>
            </a:fld>
            <a:endParaRPr lang="it-IT" sz="1400" b="0" i="0" dirty="0">
              <a:solidFill>
                <a:srgbClr val="5E777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DB6E6CF0-7475-453C-64DE-5869A7D60BE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0967829" y="316611"/>
            <a:ext cx="945747" cy="956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46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73" r:id="rId2"/>
    <p:sldLayoutId id="2147483670" r:id="rId3"/>
    <p:sldLayoutId id="2147483672" r:id="rId4"/>
  </p:sldLayoutIdLst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680653EF-A7D8-8158-29C0-E53ED5B2D9EE}"/>
              </a:ext>
            </a:extLst>
          </p:cNvPr>
          <p:cNvSpPr txBox="1"/>
          <p:nvPr userDrawn="1"/>
        </p:nvSpPr>
        <p:spPr>
          <a:xfrm>
            <a:off x="11107708" y="6342504"/>
            <a:ext cx="6937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CBAF33AE-882A-6247-9FFC-06EB04FAA1E8}" type="slidenum">
              <a:rPr lang="it-IT" sz="1400" b="0" i="0" smtClean="0">
                <a:solidFill>
                  <a:schemeClr val="bg1"/>
                </a:solidFill>
                <a:latin typeface="Arial" panose="020B0604020202020204" pitchFamily="34" charset="0"/>
              </a:rPr>
              <a:pPr algn="ctr"/>
              <a:t>‹N›</a:t>
            </a:fld>
            <a:endParaRPr lang="it-IT" sz="1400" b="0" i="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2" name="Immagine 8">
            <a:extLst>
              <a:ext uri="{FF2B5EF4-FFF2-40B4-BE49-F238E27FC236}">
                <a16:creationId xmlns:a16="http://schemas.microsoft.com/office/drawing/2014/main" id="{D5DFF71B-3F95-33B7-A436-A88F0BBA393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0967829" y="316611"/>
            <a:ext cx="945746" cy="956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351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4" r:id="rId2"/>
    <p:sldLayoutId id="2147483688" r:id="rId3"/>
  </p:sldLayoutIdLst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680653EF-A7D8-8158-29C0-E53ED5B2D9EE}"/>
              </a:ext>
            </a:extLst>
          </p:cNvPr>
          <p:cNvSpPr txBox="1"/>
          <p:nvPr userDrawn="1"/>
        </p:nvSpPr>
        <p:spPr>
          <a:xfrm>
            <a:off x="11107708" y="6342504"/>
            <a:ext cx="6937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CBAF33AE-882A-6247-9FFC-06EB04FAA1E8}" type="slidenum">
              <a:rPr lang="it-IT" sz="1400" b="0" i="0" smtClean="0">
                <a:solidFill>
                  <a:schemeClr val="bg1"/>
                </a:solidFill>
                <a:latin typeface="Arial" panose="020B0604020202020204" pitchFamily="34" charset="0"/>
              </a:rPr>
              <a:pPr algn="ctr"/>
              <a:t>‹N›</a:t>
            </a:fld>
            <a:endParaRPr lang="it-IT" sz="1400" b="0" i="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2" name="Immagine 8">
            <a:extLst>
              <a:ext uri="{FF2B5EF4-FFF2-40B4-BE49-F238E27FC236}">
                <a16:creationId xmlns:a16="http://schemas.microsoft.com/office/drawing/2014/main" id="{BC26820C-D070-FFDA-DE49-0DC7E6F0717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967829" y="316611"/>
            <a:ext cx="945746" cy="956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215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</p:sldLayoutIdLst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680653EF-A7D8-8158-29C0-E53ED5B2D9EE}"/>
              </a:ext>
            </a:extLst>
          </p:cNvPr>
          <p:cNvSpPr txBox="1"/>
          <p:nvPr userDrawn="1"/>
        </p:nvSpPr>
        <p:spPr>
          <a:xfrm>
            <a:off x="11107708" y="6342504"/>
            <a:ext cx="6937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CBAF33AE-882A-6247-9FFC-06EB04FAA1E8}" type="slidenum">
              <a:rPr lang="it-IT" sz="1400" b="0" i="0" smtClean="0">
                <a:solidFill>
                  <a:schemeClr val="bg1"/>
                </a:solidFill>
                <a:latin typeface="Arial" panose="020B0604020202020204" pitchFamily="34" charset="0"/>
              </a:rPr>
              <a:pPr algn="ctr"/>
              <a:t>‹N›</a:t>
            </a:fld>
            <a:endParaRPr lang="it-IT" sz="1400" b="0" i="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2" name="Immagine 8">
            <a:extLst>
              <a:ext uri="{FF2B5EF4-FFF2-40B4-BE49-F238E27FC236}">
                <a16:creationId xmlns:a16="http://schemas.microsoft.com/office/drawing/2014/main" id="{0327BBB4-83D3-718C-199E-7427910F5C8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967829" y="316611"/>
            <a:ext cx="945746" cy="956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066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</p:sldLayoutIdLst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680653EF-A7D8-8158-29C0-E53ED5B2D9EE}"/>
              </a:ext>
            </a:extLst>
          </p:cNvPr>
          <p:cNvSpPr txBox="1"/>
          <p:nvPr userDrawn="1"/>
        </p:nvSpPr>
        <p:spPr>
          <a:xfrm>
            <a:off x="11107708" y="6342504"/>
            <a:ext cx="6937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CBAF33AE-882A-6247-9FFC-06EB04FAA1E8}" type="slidenum">
              <a:rPr lang="it-IT" sz="1400" b="0" i="0" smtClean="0">
                <a:solidFill>
                  <a:schemeClr val="bg1"/>
                </a:solidFill>
                <a:latin typeface="Arial" panose="020B0604020202020204" pitchFamily="34" charset="0"/>
              </a:rPr>
              <a:pPr algn="ctr"/>
              <a:t>‹N›</a:t>
            </a:fld>
            <a:endParaRPr lang="it-IT" sz="1400" b="0" i="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2" name="Immagine 8">
            <a:extLst>
              <a:ext uri="{FF2B5EF4-FFF2-40B4-BE49-F238E27FC236}">
                <a16:creationId xmlns:a16="http://schemas.microsoft.com/office/drawing/2014/main" id="{E305C1E7-2CF5-0288-A93F-A8467741CA1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0967829" y="316611"/>
            <a:ext cx="945746" cy="956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460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</p:sldLayoutIdLst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3404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5" r:id="rId2"/>
  </p:sldLayoutIdLst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13.png"/><Relationship Id="rId7" Type="http://schemas.openxmlformats.org/officeDocument/2006/relationships/diagramData" Target="../diagrams/data2.xml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microsoft.com/office/2007/relationships/diagramDrawing" Target="../diagrams/drawing2.xml"/><Relationship Id="rId5" Type="http://schemas.openxmlformats.org/officeDocument/2006/relationships/image" Target="../media/image15.png"/><Relationship Id="rId10" Type="http://schemas.openxmlformats.org/officeDocument/2006/relationships/diagramColors" Target="../diagrams/colors2.xml"/><Relationship Id="rId4" Type="http://schemas.openxmlformats.org/officeDocument/2006/relationships/image" Target="../media/image14.png"/><Relationship Id="rId9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image" Target="../media/image13.png"/><Relationship Id="rId7" Type="http://schemas.openxmlformats.org/officeDocument/2006/relationships/diagramData" Target="../diagrams/data3.xml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microsoft.com/office/2007/relationships/diagramDrawing" Target="../diagrams/drawing3.xml"/><Relationship Id="rId5" Type="http://schemas.openxmlformats.org/officeDocument/2006/relationships/image" Target="../media/image15.png"/><Relationship Id="rId10" Type="http://schemas.openxmlformats.org/officeDocument/2006/relationships/diagramColors" Target="../diagrams/colors3.xml"/><Relationship Id="rId4" Type="http://schemas.openxmlformats.org/officeDocument/2006/relationships/image" Target="../media/image14.png"/><Relationship Id="rId9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0.png"/><Relationship Id="rId4" Type="http://schemas.openxmlformats.org/officeDocument/2006/relationships/image" Target="../media/image19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6D8EE3D1-33C4-F66F-9BBA-7382915B93C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11146"/>
            <a:ext cx="12191999" cy="6846854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0B0F6C68-374E-CD45-75C6-A598D4F129F5}"/>
              </a:ext>
            </a:extLst>
          </p:cNvPr>
          <p:cNvSpPr txBox="1"/>
          <p:nvPr/>
        </p:nvSpPr>
        <p:spPr>
          <a:xfrm>
            <a:off x="7345017" y="5017174"/>
            <a:ext cx="42804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5E77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researchers’ voice on the EHDS</a:t>
            </a:r>
            <a:endParaRPr lang="it-IT" sz="3200" dirty="0">
              <a:solidFill>
                <a:srgbClr val="5E777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73AB6844-6618-9370-8B7A-6CB35E7146BA}"/>
              </a:ext>
            </a:extLst>
          </p:cNvPr>
          <p:cNvSpPr txBox="1"/>
          <p:nvPr/>
        </p:nvSpPr>
        <p:spPr>
          <a:xfrm>
            <a:off x="7345017" y="6038720"/>
            <a:ext cx="42804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>
                <a:solidFill>
                  <a:srgbClr val="7BA7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Giulia Ghilardi</a:t>
            </a:r>
            <a:endParaRPr lang="it-IT" sz="2000" dirty="0">
              <a:solidFill>
                <a:srgbClr val="7BA7A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1282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D53A6F-CE48-74DA-A250-D9E41EB8D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European Health Data Space (EHDS</a:t>
            </a:r>
            <a:r>
              <a:rPr lang="en-GB" dirty="0" smtClean="0"/>
              <a:t>)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7FA4F8A-458E-D746-0D84-456A3A33C5B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43339" y="1385887"/>
            <a:ext cx="10366938" cy="463577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>
                <a:solidFill>
                  <a:srgbClr val="5E777A"/>
                </a:solidFill>
              </a:rPr>
              <a:t>A </a:t>
            </a:r>
            <a:r>
              <a:rPr lang="en-GB" b="1" dirty="0">
                <a:solidFill>
                  <a:srgbClr val="5E777A"/>
                </a:solidFill>
              </a:rPr>
              <a:t>European framework </a:t>
            </a:r>
            <a:r>
              <a:rPr lang="en-GB" dirty="0">
                <a:solidFill>
                  <a:srgbClr val="5E777A"/>
                </a:solidFill>
              </a:rPr>
              <a:t>designed to </a:t>
            </a:r>
            <a:r>
              <a:rPr lang="en-GB" dirty="0" smtClean="0">
                <a:solidFill>
                  <a:srgbClr val="5E777A"/>
                </a:solidFill>
              </a:rPr>
              <a:t>improve access </a:t>
            </a:r>
            <a:r>
              <a:rPr lang="en-GB" dirty="0">
                <a:solidFill>
                  <a:srgbClr val="5E777A"/>
                </a:solidFill>
              </a:rPr>
              <a:t>to and exchange of health </a:t>
            </a:r>
            <a:r>
              <a:rPr lang="en-GB" dirty="0" smtClean="0">
                <a:solidFill>
                  <a:srgbClr val="5E777A"/>
                </a:solidFill>
              </a:rPr>
              <a:t>data</a:t>
            </a:r>
          </a:p>
        </p:txBody>
      </p:sp>
      <p:graphicFrame>
        <p:nvGraphicFramePr>
          <p:cNvPr id="4" name="Diagramma 3"/>
          <p:cNvGraphicFramePr/>
          <p:nvPr>
            <p:extLst>
              <p:ext uri="{D42A27DB-BD31-4B8C-83A1-F6EECF244321}">
                <p14:modId xmlns:p14="http://schemas.microsoft.com/office/powerpoint/2010/main" val="1061983253"/>
              </p:ext>
            </p:extLst>
          </p:nvPr>
        </p:nvGraphicFramePr>
        <p:xfrm>
          <a:off x="633046" y="2571261"/>
          <a:ext cx="10582031" cy="36374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459848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D53A6F-CE48-74DA-A250-D9E41EB8D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</a:t>
            </a:r>
            <a:r>
              <a:rPr lang="en-GB" dirty="0" smtClean="0"/>
              <a:t>EHDS</a:t>
            </a:r>
            <a:r>
              <a:rPr lang="en-GB" dirty="0"/>
              <a:t> </a:t>
            </a:r>
            <a:r>
              <a:rPr lang="en-GB" dirty="0" smtClean="0"/>
              <a:t>&amp; research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7FA4F8A-458E-D746-0D84-456A3A33C5B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43339" y="1385887"/>
            <a:ext cx="10533540" cy="463577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>
                <a:solidFill>
                  <a:srgbClr val="5E777A"/>
                </a:solidFill>
              </a:rPr>
              <a:t>Health data are generated across many different </a:t>
            </a:r>
            <a:r>
              <a:rPr lang="en-GB" b="1" dirty="0">
                <a:solidFill>
                  <a:srgbClr val="5E777A"/>
                </a:solidFill>
              </a:rPr>
              <a:t>sources</a:t>
            </a:r>
            <a:r>
              <a:rPr lang="en-GB" dirty="0" smtClean="0">
                <a:solidFill>
                  <a:srgbClr val="5E777A"/>
                </a:solidFill>
              </a:rPr>
              <a:t>:</a:t>
            </a:r>
          </a:p>
          <a:p>
            <a:pPr marL="1882775" lvl="1"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5E777A"/>
                </a:solidFill>
              </a:rPr>
              <a:t>Electronic </a:t>
            </a:r>
            <a:r>
              <a:rPr lang="en-GB" dirty="0">
                <a:solidFill>
                  <a:srgbClr val="5E777A"/>
                </a:solidFill>
              </a:rPr>
              <a:t>Health </a:t>
            </a:r>
            <a:r>
              <a:rPr lang="en-GB" dirty="0" smtClean="0">
                <a:solidFill>
                  <a:srgbClr val="5E777A"/>
                </a:solidFill>
              </a:rPr>
              <a:t>Records</a:t>
            </a:r>
          </a:p>
          <a:p>
            <a:pPr marL="1882775" lvl="1"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5E777A"/>
                </a:solidFill>
              </a:rPr>
              <a:t>Patient registries</a:t>
            </a:r>
          </a:p>
          <a:p>
            <a:pPr marL="1882775" lvl="1"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5E777A"/>
                </a:solidFill>
              </a:rPr>
              <a:t>Research infrastructures</a:t>
            </a:r>
          </a:p>
          <a:p>
            <a:pPr marL="1882775" lvl="1"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5E777A"/>
                </a:solidFill>
              </a:rPr>
              <a:t>Disease registries</a:t>
            </a:r>
          </a:p>
          <a:p>
            <a:pPr marL="1882775" lvl="1"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5E777A"/>
                </a:solidFill>
              </a:rPr>
              <a:t>Other </a:t>
            </a:r>
            <a:r>
              <a:rPr lang="en-GB" dirty="0">
                <a:solidFill>
                  <a:srgbClr val="5E777A"/>
                </a:solidFill>
              </a:rPr>
              <a:t>health-related </a:t>
            </a:r>
            <a:r>
              <a:rPr lang="en-GB" dirty="0" smtClean="0">
                <a:solidFill>
                  <a:srgbClr val="5E777A"/>
                </a:solidFill>
              </a:rPr>
              <a:t>datasets</a:t>
            </a:r>
          </a:p>
          <a:p>
            <a:pPr marL="0" indent="0">
              <a:buNone/>
            </a:pPr>
            <a:endParaRPr lang="en-GB" u="sng" dirty="0" smtClean="0">
              <a:solidFill>
                <a:srgbClr val="5E777A"/>
              </a:solidFill>
            </a:endParaRPr>
          </a:p>
          <a:p>
            <a:pPr marL="0" indent="0">
              <a:buNone/>
            </a:pPr>
            <a:r>
              <a:rPr lang="en-GB" u="sng" dirty="0" smtClean="0">
                <a:solidFill>
                  <a:srgbClr val="5E777A"/>
                </a:solidFill>
              </a:rPr>
              <a:t>The challenge:</a:t>
            </a:r>
            <a:r>
              <a:rPr lang="en-GB" dirty="0" smtClean="0">
                <a:solidFill>
                  <a:srgbClr val="5E777A"/>
                </a:solidFill>
              </a:rPr>
              <a:t> How </a:t>
            </a:r>
            <a:r>
              <a:rPr lang="en-GB" dirty="0">
                <a:solidFill>
                  <a:srgbClr val="5E777A"/>
                </a:solidFill>
              </a:rPr>
              <a:t>can we make these data </a:t>
            </a:r>
            <a:r>
              <a:rPr lang="en-GB" b="1" dirty="0">
                <a:solidFill>
                  <a:srgbClr val="5E777A"/>
                </a:solidFill>
              </a:rPr>
              <a:t>accessible, interoperable and trustworthy</a:t>
            </a:r>
            <a:r>
              <a:rPr lang="en-GB" dirty="0">
                <a:solidFill>
                  <a:srgbClr val="5E777A"/>
                </a:solidFill>
              </a:rPr>
              <a:t> for research while respecting </a:t>
            </a:r>
            <a:r>
              <a:rPr lang="en-GB" b="1" dirty="0">
                <a:solidFill>
                  <a:srgbClr val="5E777A"/>
                </a:solidFill>
              </a:rPr>
              <a:t>legal and ethical requirements</a:t>
            </a:r>
            <a:r>
              <a:rPr lang="en-GB" dirty="0" smtClean="0">
                <a:solidFill>
                  <a:srgbClr val="5E777A"/>
                </a:solidFill>
              </a:rPr>
              <a:t>?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908" y="2095257"/>
            <a:ext cx="1351573" cy="1351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4810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4">
            <a:extLst>
              <a:ext uri="{FF2B5EF4-FFF2-40B4-BE49-F238E27FC236}">
                <a16:creationId xmlns:a16="http://schemas.microsoft.com/office/drawing/2014/main" id="{89F8A3D2-64AA-46AB-979B-ABDA145C8E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2409" y="2359194"/>
            <a:ext cx="5850576" cy="4387932"/>
          </a:xfrm>
          <a:prstGeom prst="rect">
            <a:avLst/>
          </a:prstGeom>
          <a:ln w="19050">
            <a:solidFill>
              <a:srgbClr val="5E777A"/>
            </a:solidFill>
          </a:ln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1AD53A6F-CE48-74DA-A250-D9E41EB8D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EHDS &amp; the </a:t>
            </a:r>
            <a:r>
              <a:rPr lang="en-GB" dirty="0" smtClean="0"/>
              <a:t>researchers: our workshop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7FA4F8A-458E-D746-0D84-456A3A33C5B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43338" y="1424583"/>
            <a:ext cx="10188301" cy="463577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>
                <a:solidFill>
                  <a:srgbClr val="5E777A"/>
                </a:solidFill>
              </a:rPr>
              <a:t>Learning from Practice: </a:t>
            </a:r>
            <a:r>
              <a:rPr lang="en-GB" dirty="0" smtClean="0">
                <a:solidFill>
                  <a:srgbClr val="5E777A"/>
                </a:solidFill>
              </a:rPr>
              <a:t>Research </a:t>
            </a:r>
            <a:r>
              <a:rPr lang="en-GB" dirty="0">
                <a:solidFill>
                  <a:srgbClr val="5E777A"/>
                </a:solidFill>
              </a:rPr>
              <a:t>perspectives on the secondary use of health data </a:t>
            </a:r>
            <a:r>
              <a:rPr lang="en-GB" dirty="0" smtClean="0">
                <a:solidFill>
                  <a:srgbClr val="5E777A"/>
                </a:solidFill>
              </a:rPr>
              <a:t>&amp; the </a:t>
            </a:r>
            <a:r>
              <a:rPr lang="en-GB" dirty="0">
                <a:solidFill>
                  <a:srgbClr val="5E777A"/>
                </a:solidFill>
              </a:rPr>
              <a:t>EHDS </a:t>
            </a:r>
            <a:r>
              <a:rPr lang="en-GB" dirty="0" smtClean="0">
                <a:solidFill>
                  <a:srgbClr val="5E777A"/>
                </a:solidFill>
              </a:rPr>
              <a:t>Implementation (Brussels, 29 June 2026)</a:t>
            </a:r>
          </a:p>
        </p:txBody>
      </p:sp>
    </p:spTree>
    <p:extLst>
      <p:ext uri="{BB962C8B-B14F-4D97-AF65-F5344CB8AC3E}">
        <p14:creationId xmlns:p14="http://schemas.microsoft.com/office/powerpoint/2010/main" val="39534888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D53A6F-CE48-74DA-A250-D9E41EB8D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Objectives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7FA4F8A-458E-D746-0D84-456A3A33C5B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43339" y="1393321"/>
            <a:ext cx="10533540" cy="4635771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dirty="0" smtClean="0">
                <a:solidFill>
                  <a:srgbClr val="5E777A"/>
                </a:solidFill>
              </a:rPr>
              <a:t> Bringing </a:t>
            </a:r>
            <a:r>
              <a:rPr lang="en-GB" dirty="0">
                <a:solidFill>
                  <a:srgbClr val="5E777A"/>
                </a:solidFill>
              </a:rPr>
              <a:t>the perspective of the research community into the EHDS implementation </a:t>
            </a:r>
            <a:r>
              <a:rPr lang="en-GB" dirty="0" smtClean="0">
                <a:solidFill>
                  <a:srgbClr val="5E777A"/>
                </a:solidFill>
              </a:rPr>
              <a:t>process, particularly:</a:t>
            </a:r>
          </a:p>
          <a:p>
            <a:pPr marL="514350" indent="-514350">
              <a:buAutoNum type="arabicPeriod"/>
            </a:pPr>
            <a:r>
              <a:rPr lang="en-GB" dirty="0" smtClean="0">
                <a:solidFill>
                  <a:srgbClr val="5E777A"/>
                </a:solidFill>
              </a:rPr>
              <a:t>Share </a:t>
            </a:r>
            <a:r>
              <a:rPr lang="en-GB" b="1" dirty="0">
                <a:solidFill>
                  <a:srgbClr val="5E777A"/>
                </a:solidFill>
              </a:rPr>
              <a:t>practical experiences </a:t>
            </a:r>
            <a:r>
              <a:rPr lang="en-GB" dirty="0">
                <a:solidFill>
                  <a:srgbClr val="5E777A"/>
                </a:solidFill>
              </a:rPr>
              <a:t>on the secondary use of health </a:t>
            </a:r>
            <a:r>
              <a:rPr lang="en-GB" dirty="0" smtClean="0">
                <a:solidFill>
                  <a:srgbClr val="5E777A"/>
                </a:solidFill>
              </a:rPr>
              <a:t>data</a:t>
            </a:r>
          </a:p>
          <a:p>
            <a:pPr marL="514350" indent="-514350">
              <a:buAutoNum type="arabicPeriod"/>
            </a:pPr>
            <a:r>
              <a:rPr lang="en-GB" dirty="0" smtClean="0">
                <a:solidFill>
                  <a:srgbClr val="5E777A"/>
                </a:solidFill>
              </a:rPr>
              <a:t>Discuss </a:t>
            </a:r>
            <a:r>
              <a:rPr lang="en-GB" dirty="0">
                <a:solidFill>
                  <a:srgbClr val="5E777A"/>
                </a:solidFill>
              </a:rPr>
              <a:t>the use of electronic health records and patient </a:t>
            </a:r>
            <a:r>
              <a:rPr lang="en-GB" dirty="0" smtClean="0">
                <a:solidFill>
                  <a:srgbClr val="5E777A"/>
                </a:solidFill>
              </a:rPr>
              <a:t>registries</a:t>
            </a:r>
          </a:p>
          <a:p>
            <a:pPr marL="514350" indent="-514350">
              <a:buAutoNum type="arabicPeriod"/>
            </a:pPr>
            <a:r>
              <a:rPr lang="en-GB" dirty="0" smtClean="0">
                <a:solidFill>
                  <a:srgbClr val="5E777A"/>
                </a:solidFill>
              </a:rPr>
              <a:t>Identify </a:t>
            </a:r>
            <a:r>
              <a:rPr lang="en-GB" b="1" dirty="0">
                <a:solidFill>
                  <a:srgbClr val="5E777A"/>
                </a:solidFill>
              </a:rPr>
              <a:t>implementation </a:t>
            </a:r>
            <a:r>
              <a:rPr lang="en-GB" b="1" dirty="0" smtClean="0">
                <a:solidFill>
                  <a:srgbClr val="5E777A"/>
                </a:solidFill>
              </a:rPr>
              <a:t>challenges</a:t>
            </a:r>
          </a:p>
          <a:p>
            <a:pPr marL="514350" indent="-514350">
              <a:buAutoNum type="arabicPeriod"/>
            </a:pPr>
            <a:r>
              <a:rPr lang="en-GB" dirty="0" smtClean="0">
                <a:solidFill>
                  <a:srgbClr val="5E777A"/>
                </a:solidFill>
              </a:rPr>
              <a:t>Develop </a:t>
            </a:r>
            <a:r>
              <a:rPr lang="en-GB" b="1" dirty="0">
                <a:solidFill>
                  <a:srgbClr val="5E777A"/>
                </a:solidFill>
              </a:rPr>
              <a:t>recommendations</a:t>
            </a:r>
            <a:r>
              <a:rPr lang="en-GB" dirty="0">
                <a:solidFill>
                  <a:srgbClr val="5E777A"/>
                </a:solidFill>
              </a:rPr>
              <a:t> for EHDS implementation and research </a:t>
            </a:r>
            <a:r>
              <a:rPr lang="en-GB" dirty="0" smtClean="0">
                <a:solidFill>
                  <a:srgbClr val="5E777A"/>
                </a:solidFill>
              </a:rPr>
              <a:t>policy</a:t>
            </a:r>
          </a:p>
          <a:p>
            <a:pPr marL="514350" indent="-514350">
              <a:buAutoNum type="arabicPeriod"/>
            </a:pPr>
            <a:r>
              <a:rPr lang="en-GB" dirty="0" smtClean="0">
                <a:solidFill>
                  <a:srgbClr val="5E777A"/>
                </a:solidFill>
              </a:rPr>
              <a:t>Strengthen </a:t>
            </a:r>
            <a:r>
              <a:rPr lang="en-GB" dirty="0">
                <a:solidFill>
                  <a:srgbClr val="5E777A"/>
                </a:solidFill>
              </a:rPr>
              <a:t>dialogue between researchers and policymakers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314528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D53A6F-CE48-74DA-A250-D9E41EB8D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Areas of Discussion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7FA4F8A-458E-D746-0D84-456A3A33C5B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43339" y="1393321"/>
            <a:ext cx="10533540" cy="4635771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dirty="0" smtClean="0">
                <a:solidFill>
                  <a:srgbClr val="5E777A"/>
                </a:solidFill>
              </a:rPr>
              <a:t> </a:t>
            </a:r>
            <a:r>
              <a:rPr lang="en-GB" b="1" dirty="0" smtClean="0">
                <a:solidFill>
                  <a:srgbClr val="5E777A"/>
                </a:solidFill>
              </a:rPr>
              <a:t>Data Quality</a:t>
            </a:r>
          </a:p>
          <a:p>
            <a:pPr marL="0" indent="0">
              <a:buNone/>
            </a:pPr>
            <a:r>
              <a:rPr lang="en-GB" dirty="0" smtClean="0">
                <a:solidFill>
                  <a:srgbClr val="5E777A"/>
                </a:solidFill>
              </a:rPr>
              <a:t>How </a:t>
            </a:r>
            <a:r>
              <a:rPr lang="en-GB" dirty="0">
                <a:solidFill>
                  <a:srgbClr val="5E777A"/>
                </a:solidFill>
              </a:rPr>
              <a:t>can we make health data reliable and useful for research</a:t>
            </a:r>
            <a:r>
              <a:rPr lang="en-GB" dirty="0" smtClean="0">
                <a:solidFill>
                  <a:srgbClr val="5E777A"/>
                </a:solidFill>
              </a:rPr>
              <a:t>?</a:t>
            </a:r>
          </a:p>
          <a:p>
            <a:pPr marL="0" indent="0">
              <a:buNone/>
            </a:pPr>
            <a:endParaRPr lang="en-GB" dirty="0" smtClean="0">
              <a:solidFill>
                <a:srgbClr val="5E777A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dirty="0" smtClean="0">
                <a:solidFill>
                  <a:srgbClr val="5E777A"/>
                </a:solidFill>
              </a:rPr>
              <a:t> </a:t>
            </a:r>
            <a:r>
              <a:rPr lang="en-GB" b="1" dirty="0" smtClean="0">
                <a:solidFill>
                  <a:srgbClr val="5E777A"/>
                </a:solidFill>
              </a:rPr>
              <a:t>Data </a:t>
            </a:r>
            <a:r>
              <a:rPr lang="en-GB" b="1" dirty="0">
                <a:solidFill>
                  <a:srgbClr val="5E777A"/>
                </a:solidFill>
              </a:rPr>
              <a:t>Governance</a:t>
            </a:r>
          </a:p>
          <a:p>
            <a:pPr marL="0" indent="0">
              <a:buNone/>
            </a:pPr>
            <a:r>
              <a:rPr lang="en-GB" dirty="0" smtClean="0">
                <a:solidFill>
                  <a:srgbClr val="5E777A"/>
                </a:solidFill>
              </a:rPr>
              <a:t>How </a:t>
            </a:r>
            <a:r>
              <a:rPr lang="en-GB" dirty="0">
                <a:solidFill>
                  <a:srgbClr val="5E777A"/>
                </a:solidFill>
              </a:rPr>
              <a:t>should data infrastructures, access bodies and data holders work together</a:t>
            </a:r>
            <a:r>
              <a:rPr lang="en-GB" dirty="0" smtClean="0">
                <a:solidFill>
                  <a:srgbClr val="5E777A"/>
                </a:solidFill>
              </a:rPr>
              <a:t>?</a:t>
            </a:r>
          </a:p>
          <a:p>
            <a:pPr marL="0" indent="0">
              <a:buNone/>
            </a:pPr>
            <a:endParaRPr lang="en-GB" dirty="0" smtClean="0">
              <a:solidFill>
                <a:srgbClr val="5E777A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dirty="0">
                <a:solidFill>
                  <a:srgbClr val="5E777A"/>
                </a:solidFill>
              </a:rPr>
              <a:t> </a:t>
            </a:r>
            <a:r>
              <a:rPr lang="en-GB" b="1" dirty="0" smtClean="0">
                <a:solidFill>
                  <a:srgbClr val="5E777A"/>
                </a:solidFill>
              </a:rPr>
              <a:t>Ethical</a:t>
            </a:r>
            <a:r>
              <a:rPr lang="en-GB" b="1" dirty="0">
                <a:solidFill>
                  <a:srgbClr val="5E777A"/>
                </a:solidFill>
              </a:rPr>
              <a:t>, Legal and Societal </a:t>
            </a:r>
            <a:r>
              <a:rPr lang="en-GB" b="1" dirty="0" smtClean="0">
                <a:solidFill>
                  <a:srgbClr val="5E777A"/>
                </a:solidFill>
              </a:rPr>
              <a:t>Issues</a:t>
            </a:r>
          </a:p>
          <a:p>
            <a:pPr marL="0" indent="0">
              <a:buNone/>
            </a:pPr>
            <a:r>
              <a:rPr lang="en-GB" dirty="0" smtClean="0">
                <a:solidFill>
                  <a:srgbClr val="5E777A"/>
                </a:solidFill>
              </a:rPr>
              <a:t>How </a:t>
            </a:r>
            <a:r>
              <a:rPr lang="en-GB" dirty="0">
                <a:solidFill>
                  <a:srgbClr val="5E777A"/>
                </a:solidFill>
              </a:rPr>
              <a:t>can research respect legal requirements, ethical principles and public expectations?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289858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D53A6F-CE48-74DA-A250-D9E41EB8D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Data quality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7FA4F8A-458E-D746-0D84-456A3A33C5B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43339" y="1393321"/>
            <a:ext cx="10533540" cy="4702679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GB" dirty="0" smtClean="0">
                <a:solidFill>
                  <a:srgbClr val="5E777A"/>
                </a:solidFill>
              </a:rPr>
              <a:t> Two dimensions</a:t>
            </a:r>
          </a:p>
          <a:p>
            <a:pPr marL="971550" lvl="1" indent="-514350">
              <a:lnSpc>
                <a:spcPct val="120000"/>
              </a:lnSpc>
              <a:buFont typeface="+mj-lt"/>
              <a:buAutoNum type="arabicPeriod"/>
            </a:pPr>
            <a:r>
              <a:rPr lang="en-GB" dirty="0" smtClean="0">
                <a:solidFill>
                  <a:srgbClr val="5E777A"/>
                </a:solidFill>
              </a:rPr>
              <a:t>Intrinsic </a:t>
            </a:r>
            <a:r>
              <a:rPr lang="en-GB" dirty="0">
                <a:solidFill>
                  <a:srgbClr val="5E777A"/>
                </a:solidFill>
              </a:rPr>
              <a:t>quality of the </a:t>
            </a:r>
            <a:r>
              <a:rPr lang="en-GB" dirty="0" smtClean="0">
                <a:solidFill>
                  <a:srgbClr val="5E777A"/>
                </a:solidFill>
              </a:rPr>
              <a:t>dataset</a:t>
            </a:r>
          </a:p>
          <a:p>
            <a:pPr marL="971550" lvl="1" indent="-514350">
              <a:lnSpc>
                <a:spcPct val="120000"/>
              </a:lnSpc>
              <a:buFont typeface="+mj-lt"/>
              <a:buAutoNum type="arabicPeriod"/>
            </a:pPr>
            <a:r>
              <a:rPr lang="en-GB" dirty="0" smtClean="0">
                <a:solidFill>
                  <a:srgbClr val="5E777A"/>
                </a:solidFill>
              </a:rPr>
              <a:t>Fitness </a:t>
            </a:r>
            <a:r>
              <a:rPr lang="en-GB" dirty="0">
                <a:solidFill>
                  <a:srgbClr val="5E777A"/>
                </a:solidFill>
              </a:rPr>
              <a:t>for a specific research </a:t>
            </a:r>
            <a:r>
              <a:rPr lang="en-GB" dirty="0" smtClean="0">
                <a:solidFill>
                  <a:srgbClr val="5E777A"/>
                </a:solidFill>
              </a:rPr>
              <a:t>purpose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GB" dirty="0" smtClean="0">
                <a:solidFill>
                  <a:srgbClr val="5E777A"/>
                </a:solidFill>
              </a:rPr>
              <a:t> Importance of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5E777A"/>
                </a:solidFill>
              </a:rPr>
              <a:t>High-quality metadata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5E777A"/>
                </a:solidFill>
              </a:rPr>
              <a:t>Common </a:t>
            </a:r>
            <a:r>
              <a:rPr lang="en-GB" dirty="0">
                <a:solidFill>
                  <a:srgbClr val="5E777A"/>
                </a:solidFill>
              </a:rPr>
              <a:t>semantic </a:t>
            </a:r>
            <a:r>
              <a:rPr lang="en-GB" dirty="0" smtClean="0">
                <a:solidFill>
                  <a:srgbClr val="5E777A"/>
                </a:solidFill>
              </a:rPr>
              <a:t>models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5E777A"/>
                </a:solidFill>
              </a:rPr>
              <a:t>Clinician engagement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GB" dirty="0" smtClean="0">
                <a:solidFill>
                  <a:srgbClr val="5E777A"/>
                </a:solidFill>
              </a:rPr>
              <a:t> Continuous </a:t>
            </a:r>
            <a:r>
              <a:rPr lang="en-GB" dirty="0">
                <a:solidFill>
                  <a:srgbClr val="5E777A"/>
                </a:solidFill>
              </a:rPr>
              <a:t>feedback can improve data quality at the point of data </a:t>
            </a:r>
            <a:r>
              <a:rPr lang="en-GB" dirty="0" smtClean="0">
                <a:solidFill>
                  <a:srgbClr val="5E777A"/>
                </a:solidFill>
              </a:rPr>
              <a:t>generation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GB" dirty="0" smtClean="0">
                <a:solidFill>
                  <a:srgbClr val="5E777A"/>
                </a:solidFill>
              </a:rPr>
              <a:t> AI </a:t>
            </a:r>
            <a:r>
              <a:rPr lang="en-GB" dirty="0">
                <a:solidFill>
                  <a:srgbClr val="5E777A"/>
                </a:solidFill>
              </a:rPr>
              <a:t>and synthetic data </a:t>
            </a:r>
            <a:r>
              <a:rPr lang="en-GB" dirty="0" smtClean="0">
                <a:solidFill>
                  <a:srgbClr val="5E777A"/>
                </a:solidFill>
              </a:rPr>
              <a:t>require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5E777A"/>
                </a:solidFill>
              </a:rPr>
              <a:t>Transparent validation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5E777A"/>
                </a:solidFill>
              </a:rPr>
              <a:t>Benchmarking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5E777A"/>
                </a:solidFill>
              </a:rPr>
              <a:t>Trustworthy </a:t>
            </a:r>
            <a:r>
              <a:rPr lang="en-GB" dirty="0">
                <a:solidFill>
                  <a:srgbClr val="5E777A"/>
                </a:solidFill>
              </a:rPr>
              <a:t>and reproducible </a:t>
            </a:r>
            <a:r>
              <a:rPr lang="en-GB" dirty="0" smtClean="0">
                <a:solidFill>
                  <a:srgbClr val="5E777A"/>
                </a:solidFill>
              </a:rPr>
              <a:t>methodologies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7400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D53A6F-CE48-74DA-A250-D9E41EB8D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Data Governance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7FA4F8A-458E-D746-0D84-456A3A33C5B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43339" y="1393321"/>
            <a:ext cx="10533540" cy="4702679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dirty="0" smtClean="0">
                <a:solidFill>
                  <a:srgbClr val="5E777A"/>
                </a:solidFill>
              </a:rPr>
              <a:t> Build </a:t>
            </a:r>
            <a:r>
              <a:rPr lang="en-GB" dirty="0">
                <a:solidFill>
                  <a:srgbClr val="5E777A"/>
                </a:solidFill>
              </a:rPr>
              <a:t>on existing research </a:t>
            </a:r>
            <a:r>
              <a:rPr lang="en-GB" dirty="0" smtClean="0">
                <a:solidFill>
                  <a:srgbClr val="5E777A"/>
                </a:solidFill>
              </a:rPr>
              <a:t>infrastructures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 smtClean="0">
                <a:solidFill>
                  <a:srgbClr val="5E777A"/>
                </a:solidFill>
              </a:rPr>
              <a:t> Integrate: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5E777A"/>
                </a:solidFill>
              </a:rPr>
              <a:t>Federated networks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5E777A"/>
                </a:solidFill>
              </a:rPr>
              <a:t>Disease registries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5E777A"/>
                </a:solidFill>
              </a:rPr>
              <a:t>Existing </a:t>
            </a:r>
            <a:r>
              <a:rPr lang="en-GB" dirty="0">
                <a:solidFill>
                  <a:srgbClr val="5E777A"/>
                </a:solidFill>
              </a:rPr>
              <a:t>data-sharing </a:t>
            </a:r>
            <a:r>
              <a:rPr lang="en-GB" dirty="0" smtClean="0">
                <a:solidFill>
                  <a:srgbClr val="5E777A"/>
                </a:solidFill>
              </a:rPr>
              <a:t>mechanisms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 smtClean="0">
                <a:solidFill>
                  <a:srgbClr val="5E777A"/>
                </a:solidFill>
              </a:rPr>
              <a:t> Key </a:t>
            </a:r>
            <a:r>
              <a:rPr lang="en-GB" dirty="0">
                <a:solidFill>
                  <a:srgbClr val="5E777A"/>
                </a:solidFill>
              </a:rPr>
              <a:t>challenges</a:t>
            </a:r>
            <a:r>
              <a:rPr lang="en-GB" dirty="0" smtClean="0">
                <a:solidFill>
                  <a:srgbClr val="5E777A"/>
                </a:solidFill>
              </a:rPr>
              <a:t>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5E777A"/>
                </a:solidFill>
              </a:rPr>
              <a:t>Long-term sustainability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5E777A"/>
                </a:solidFill>
              </a:rPr>
              <a:t>Role </a:t>
            </a:r>
            <a:r>
              <a:rPr lang="en-GB" dirty="0">
                <a:solidFill>
                  <a:srgbClr val="5E777A"/>
                </a:solidFill>
              </a:rPr>
              <a:t>of Health Data Access Bodies (HDABs</a:t>
            </a:r>
            <a:r>
              <a:rPr lang="en-GB" dirty="0" smtClean="0">
                <a:solidFill>
                  <a:srgbClr val="5E777A"/>
                </a:solidFill>
              </a:rPr>
              <a:t>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5E777A"/>
                </a:solidFill>
              </a:rPr>
              <a:t>National </a:t>
            </a:r>
            <a:r>
              <a:rPr lang="en-GB" dirty="0">
                <a:solidFill>
                  <a:srgbClr val="5E777A"/>
                </a:solidFill>
              </a:rPr>
              <a:t>technical and financial </a:t>
            </a:r>
            <a:r>
              <a:rPr lang="en-GB" dirty="0" smtClean="0">
                <a:solidFill>
                  <a:srgbClr val="5E777A"/>
                </a:solidFill>
              </a:rPr>
              <a:t>capacity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5E777A"/>
                </a:solidFill>
              </a:rPr>
              <a:t>Fee systems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 smtClean="0">
                <a:solidFill>
                  <a:srgbClr val="5E777A"/>
                </a:solidFill>
              </a:rPr>
              <a:t> Need </a:t>
            </a:r>
            <a:r>
              <a:rPr lang="en-GB" dirty="0">
                <a:solidFill>
                  <a:srgbClr val="5E777A"/>
                </a:solidFill>
              </a:rPr>
              <a:t>for </a:t>
            </a:r>
            <a:r>
              <a:rPr lang="en-GB" dirty="0" smtClean="0">
                <a:solidFill>
                  <a:srgbClr val="5E777A"/>
                </a:solidFill>
              </a:rPr>
              <a:t>incentives </a:t>
            </a:r>
            <a:r>
              <a:rPr lang="en-GB" dirty="0">
                <a:solidFill>
                  <a:srgbClr val="5E777A"/>
                </a:solidFill>
              </a:rPr>
              <a:t>for data holders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02413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D53A6F-CE48-74DA-A250-D9E41EB8D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Ethical, Legal and Societal Issues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7FA4F8A-458E-D746-0D84-456A3A33C5B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43339" y="1393321"/>
            <a:ext cx="10533540" cy="4702679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dirty="0" smtClean="0">
                <a:solidFill>
                  <a:srgbClr val="5E777A"/>
                </a:solidFill>
              </a:rPr>
              <a:t> Interaction </a:t>
            </a:r>
            <a:r>
              <a:rPr lang="en-GB" dirty="0">
                <a:solidFill>
                  <a:srgbClr val="5E777A"/>
                </a:solidFill>
              </a:rPr>
              <a:t>between EHDS, GDPR and national </a:t>
            </a:r>
            <a:r>
              <a:rPr lang="en-GB" dirty="0" smtClean="0">
                <a:solidFill>
                  <a:srgbClr val="5E777A"/>
                </a:solidFill>
              </a:rPr>
              <a:t>frameworks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dirty="0" smtClean="0">
                <a:solidFill>
                  <a:srgbClr val="5E777A"/>
                </a:solidFill>
              </a:rPr>
              <a:t> Treatment </a:t>
            </a:r>
            <a:r>
              <a:rPr lang="en-GB" dirty="0">
                <a:solidFill>
                  <a:srgbClr val="5E777A"/>
                </a:solidFill>
              </a:rPr>
              <a:t>of legacy </a:t>
            </a:r>
            <a:r>
              <a:rPr lang="en-GB" dirty="0" smtClean="0">
                <a:solidFill>
                  <a:srgbClr val="5E777A"/>
                </a:solidFill>
              </a:rPr>
              <a:t>datasets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dirty="0" smtClean="0">
                <a:solidFill>
                  <a:srgbClr val="5E777A"/>
                </a:solidFill>
              </a:rPr>
              <a:t> Broad </a:t>
            </a:r>
            <a:r>
              <a:rPr lang="en-GB" dirty="0">
                <a:solidFill>
                  <a:srgbClr val="5E777A"/>
                </a:solidFill>
              </a:rPr>
              <a:t>consent and opt-out </a:t>
            </a:r>
            <a:r>
              <a:rPr lang="en-GB" dirty="0" smtClean="0">
                <a:solidFill>
                  <a:srgbClr val="5E777A"/>
                </a:solidFill>
              </a:rPr>
              <a:t>mechanisms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dirty="0" smtClean="0">
                <a:solidFill>
                  <a:srgbClr val="5E777A"/>
                </a:solidFill>
              </a:rPr>
              <a:t> Anonymised</a:t>
            </a:r>
            <a:r>
              <a:rPr lang="en-GB" dirty="0">
                <a:solidFill>
                  <a:srgbClr val="5E777A"/>
                </a:solidFill>
              </a:rPr>
              <a:t>, </a:t>
            </a:r>
            <a:r>
              <a:rPr lang="en-GB" dirty="0" err="1">
                <a:solidFill>
                  <a:srgbClr val="5E777A"/>
                </a:solidFill>
              </a:rPr>
              <a:t>pseudonymised</a:t>
            </a:r>
            <a:r>
              <a:rPr lang="en-GB" dirty="0">
                <a:solidFill>
                  <a:srgbClr val="5E777A"/>
                </a:solidFill>
              </a:rPr>
              <a:t> and synthetic </a:t>
            </a:r>
            <a:r>
              <a:rPr lang="en-GB" dirty="0" smtClean="0">
                <a:solidFill>
                  <a:srgbClr val="5E777A"/>
                </a:solidFill>
              </a:rPr>
              <a:t>data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dirty="0" smtClean="0">
                <a:solidFill>
                  <a:srgbClr val="5E777A"/>
                </a:solidFill>
              </a:rPr>
              <a:t> Practical </a:t>
            </a:r>
            <a:r>
              <a:rPr lang="en-GB" dirty="0">
                <a:solidFill>
                  <a:srgbClr val="5E777A"/>
                </a:solidFill>
              </a:rPr>
              <a:t>application of data subject </a:t>
            </a:r>
            <a:r>
              <a:rPr lang="en-GB" dirty="0" smtClean="0">
                <a:solidFill>
                  <a:srgbClr val="5E777A"/>
                </a:solidFill>
              </a:rPr>
              <a:t>rights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dirty="0" smtClean="0">
                <a:solidFill>
                  <a:srgbClr val="5E777A"/>
                </a:solidFill>
              </a:rPr>
              <a:t> Public </a:t>
            </a:r>
            <a:r>
              <a:rPr lang="en-GB" dirty="0">
                <a:solidFill>
                  <a:srgbClr val="5E777A"/>
                </a:solidFill>
              </a:rPr>
              <a:t>trust, transparency and engagement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152604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D53A6F-CE48-74DA-A250-D9E41EB8D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339" y="365125"/>
            <a:ext cx="9470456" cy="1325563"/>
          </a:xfrm>
        </p:spPr>
        <p:txBody>
          <a:bodyPr/>
          <a:lstStyle/>
          <a:p>
            <a:r>
              <a:rPr lang="en-GB" dirty="0"/>
              <a:t>Recommendations for Future Implementation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7FA4F8A-458E-D746-0D84-456A3A33C5B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43339" y="1393321"/>
            <a:ext cx="10773338" cy="4929325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dirty="0" smtClean="0">
                <a:solidFill>
                  <a:srgbClr val="5E777A"/>
                </a:solidFill>
              </a:rPr>
              <a:t> Practical </a:t>
            </a:r>
            <a:r>
              <a:rPr lang="en-GB" dirty="0">
                <a:solidFill>
                  <a:srgbClr val="5E777A"/>
                </a:solidFill>
              </a:rPr>
              <a:t>guidance is needed on</a:t>
            </a:r>
            <a:r>
              <a:rPr lang="en-GB" dirty="0" smtClean="0">
                <a:solidFill>
                  <a:srgbClr val="5E777A"/>
                </a:solidFill>
              </a:rPr>
              <a:t>: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5E777A"/>
                </a:solidFill>
              </a:rPr>
              <a:t>Data </a:t>
            </a:r>
            <a:r>
              <a:rPr lang="en-GB" dirty="0">
                <a:solidFill>
                  <a:srgbClr val="5E777A"/>
                </a:solidFill>
              </a:rPr>
              <a:t>mapping and </a:t>
            </a:r>
            <a:r>
              <a:rPr lang="en-GB" dirty="0" smtClean="0">
                <a:solidFill>
                  <a:srgbClr val="5E777A"/>
                </a:solidFill>
              </a:rPr>
              <a:t>annotation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5E777A"/>
                </a:solidFill>
              </a:rPr>
              <a:t>A </a:t>
            </a:r>
            <a:r>
              <a:rPr lang="en-GB" dirty="0">
                <a:solidFill>
                  <a:srgbClr val="5E777A"/>
                </a:solidFill>
              </a:rPr>
              <a:t>common semantic </a:t>
            </a:r>
            <a:r>
              <a:rPr lang="en-GB" dirty="0" smtClean="0">
                <a:solidFill>
                  <a:srgbClr val="5E777A"/>
                </a:solidFill>
              </a:rPr>
              <a:t>model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GB" dirty="0" err="1" smtClean="0">
                <a:solidFill>
                  <a:srgbClr val="5E777A"/>
                </a:solidFill>
              </a:rPr>
              <a:t>Anonymisation</a:t>
            </a:r>
            <a:r>
              <a:rPr lang="en-GB" dirty="0" smtClean="0">
                <a:solidFill>
                  <a:srgbClr val="5E777A"/>
                </a:solidFill>
              </a:rPr>
              <a:t> </a:t>
            </a:r>
            <a:r>
              <a:rPr lang="en-GB" dirty="0">
                <a:solidFill>
                  <a:srgbClr val="5E777A"/>
                </a:solidFill>
              </a:rPr>
              <a:t>and </a:t>
            </a:r>
            <a:r>
              <a:rPr lang="en-GB" dirty="0" err="1" smtClean="0">
                <a:solidFill>
                  <a:srgbClr val="5E777A"/>
                </a:solidFill>
              </a:rPr>
              <a:t>pseudonymisation</a:t>
            </a:r>
            <a:endParaRPr lang="en-GB" dirty="0" smtClean="0">
              <a:solidFill>
                <a:srgbClr val="5E777A"/>
              </a:solidFill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5E777A"/>
                </a:solidFill>
              </a:rPr>
              <a:t>AI </a:t>
            </a:r>
            <a:r>
              <a:rPr lang="en-GB" dirty="0">
                <a:solidFill>
                  <a:srgbClr val="5E777A"/>
                </a:solidFill>
              </a:rPr>
              <a:t>and synthetic data </a:t>
            </a:r>
            <a:r>
              <a:rPr lang="en-GB" dirty="0" smtClean="0">
                <a:solidFill>
                  <a:srgbClr val="5E777A"/>
                </a:solidFill>
              </a:rPr>
              <a:t>validation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5E777A"/>
                </a:solidFill>
              </a:rPr>
              <a:t>Computational </a:t>
            </a:r>
            <a:r>
              <a:rPr lang="en-GB" dirty="0">
                <a:solidFill>
                  <a:srgbClr val="5E777A"/>
                </a:solidFill>
              </a:rPr>
              <a:t>resources and data </a:t>
            </a:r>
            <a:r>
              <a:rPr lang="en-GB" dirty="0" smtClean="0">
                <a:solidFill>
                  <a:srgbClr val="5E777A"/>
                </a:solidFill>
              </a:rPr>
              <a:t>access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5E777A"/>
                </a:solidFill>
              </a:rPr>
              <a:t>Interoperability </a:t>
            </a:r>
            <a:r>
              <a:rPr lang="en-GB" dirty="0">
                <a:solidFill>
                  <a:srgbClr val="5E777A"/>
                </a:solidFill>
              </a:rPr>
              <a:t>across European data </a:t>
            </a:r>
            <a:r>
              <a:rPr lang="en-GB" dirty="0" smtClean="0">
                <a:solidFill>
                  <a:srgbClr val="5E777A"/>
                </a:solidFill>
              </a:rPr>
              <a:t>spaces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dirty="0" smtClean="0">
                <a:solidFill>
                  <a:srgbClr val="5E777A"/>
                </a:solidFill>
              </a:rPr>
              <a:t> Pilot </a:t>
            </a:r>
            <a:r>
              <a:rPr lang="en-GB" dirty="0">
                <a:solidFill>
                  <a:srgbClr val="5E777A"/>
                </a:solidFill>
              </a:rPr>
              <a:t>use cases should be developed across different research </a:t>
            </a:r>
            <a:r>
              <a:rPr lang="en-GB" dirty="0" smtClean="0">
                <a:solidFill>
                  <a:srgbClr val="5E777A"/>
                </a:solidFill>
              </a:rPr>
              <a:t>domains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956553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D53A6F-CE48-74DA-A250-D9E41EB8D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339" y="365125"/>
            <a:ext cx="9470456" cy="1325563"/>
          </a:xfrm>
        </p:spPr>
        <p:txBody>
          <a:bodyPr/>
          <a:lstStyle/>
          <a:p>
            <a:r>
              <a:rPr lang="en-GB" dirty="0" smtClean="0"/>
              <a:t>Now?</a:t>
            </a:r>
            <a:endParaRPr lang="it-IT" dirty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430" y="1992923"/>
            <a:ext cx="4865076" cy="4865076"/>
          </a:xfrm>
          <a:prstGeom prst="rect">
            <a:avLst/>
          </a:prstGeom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7FA4F8A-458E-D746-0D84-456A3A33C5B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43339" y="1340133"/>
            <a:ext cx="10801168" cy="480675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GB" dirty="0" smtClean="0">
                <a:solidFill>
                  <a:srgbClr val="5E777A"/>
                </a:solidFill>
              </a:rPr>
              <a:t>Working on a </a:t>
            </a:r>
            <a:r>
              <a:rPr lang="en-GB" u="sng" dirty="0">
                <a:solidFill>
                  <a:srgbClr val="5E777A"/>
                </a:solidFill>
              </a:rPr>
              <a:t>position paper</a:t>
            </a:r>
            <a:r>
              <a:rPr lang="en-GB" dirty="0">
                <a:solidFill>
                  <a:srgbClr val="5E777A"/>
                </a:solidFill>
              </a:rPr>
              <a:t>: </a:t>
            </a:r>
            <a:r>
              <a:rPr lang="en-GB" b="1" dirty="0">
                <a:solidFill>
                  <a:srgbClr val="5E777A"/>
                </a:solidFill>
              </a:rPr>
              <a:t>“The long march through the EHDS: hurdles and opportunities along the research </a:t>
            </a:r>
            <a:r>
              <a:rPr lang="en-GB" b="1" dirty="0" smtClean="0">
                <a:solidFill>
                  <a:srgbClr val="5E777A"/>
                </a:solidFill>
              </a:rPr>
              <a:t>journey”</a:t>
            </a:r>
            <a:endParaRPr lang="en-GB" b="1" dirty="0">
              <a:solidFill>
                <a:srgbClr val="5E777A"/>
              </a:solidFill>
            </a:endParaRPr>
          </a:p>
        </p:txBody>
      </p:sp>
      <p:sp>
        <p:nvSpPr>
          <p:cNvPr id="8" name="Segnaposto contenuto 2">
            <a:extLst>
              <a:ext uri="{FF2B5EF4-FFF2-40B4-BE49-F238E27FC236}">
                <a16:creationId xmlns:a16="http://schemas.microsoft.com/office/drawing/2014/main" id="{27FA4F8A-458E-D746-0D84-456A3A33C5B8}"/>
              </a:ext>
            </a:extLst>
          </p:cNvPr>
          <p:cNvSpPr txBox="1">
            <a:spLocks/>
          </p:cNvSpPr>
          <p:nvPr/>
        </p:nvSpPr>
        <p:spPr>
          <a:xfrm>
            <a:off x="543339" y="2665696"/>
            <a:ext cx="6427984" cy="392267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2400" dirty="0" smtClean="0">
                <a:solidFill>
                  <a:srgbClr val="5E777A"/>
                </a:solidFill>
              </a:rPr>
              <a:t> Structured as a journey: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2400" i="1" dirty="0" smtClean="0">
                <a:solidFill>
                  <a:srgbClr val="5E777A"/>
                </a:solidFill>
              </a:rPr>
              <a:t>Giulia, a cancer researcher based in Italy, needs health data from several EU Member States. Today she faces fragmented rules and infrastructures, what within the EHDS?</a:t>
            </a:r>
          </a:p>
        </p:txBody>
      </p:sp>
    </p:spTree>
    <p:extLst>
      <p:ext uri="{BB962C8B-B14F-4D97-AF65-F5344CB8AC3E}">
        <p14:creationId xmlns:p14="http://schemas.microsoft.com/office/powerpoint/2010/main" val="24969040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D53A6F-CE48-74DA-A250-D9E41EB8D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339" y="365125"/>
            <a:ext cx="9470456" cy="1325563"/>
          </a:xfrm>
        </p:spPr>
        <p:txBody>
          <a:bodyPr/>
          <a:lstStyle/>
          <a:p>
            <a:r>
              <a:rPr lang="en-GB" dirty="0" smtClean="0"/>
              <a:t>The journey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383" y="4095384"/>
            <a:ext cx="965030" cy="96503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7018" y="4337511"/>
            <a:ext cx="952500" cy="952500"/>
          </a:xfrm>
          <a:prstGeom prst="rect">
            <a:avLst/>
          </a:prstGeom>
        </p:spPr>
      </p:pic>
      <p:sp>
        <p:nvSpPr>
          <p:cNvPr id="12" name="CasellaDiTesto 11"/>
          <p:cNvSpPr txBox="1"/>
          <p:nvPr/>
        </p:nvSpPr>
        <p:spPr>
          <a:xfrm>
            <a:off x="6712430" y="4212865"/>
            <a:ext cx="839274" cy="338554"/>
          </a:xfrm>
          <a:prstGeom prst="rect">
            <a:avLst/>
          </a:prstGeom>
          <a:solidFill>
            <a:srgbClr val="7BA7AD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 smtClean="0">
                <a:solidFill>
                  <a:schemeClr val="bg1"/>
                </a:solidFill>
                <a:latin typeface="Montserrat" pitchFamily="2" charset="77"/>
              </a:rPr>
              <a:t>SPE</a:t>
            </a:r>
            <a:endParaRPr lang="en-GB" sz="1600" b="1" dirty="0">
              <a:solidFill>
                <a:schemeClr val="bg1"/>
              </a:solidFill>
              <a:latin typeface="Montserrat" pitchFamily="2" charset="77"/>
            </a:endParaRP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5501" y="3725482"/>
            <a:ext cx="680932" cy="680932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5891" y="4351139"/>
            <a:ext cx="680932" cy="680932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9237" y="4095384"/>
            <a:ext cx="680932" cy="680932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08771" y="4691605"/>
            <a:ext cx="680932" cy="680932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0328" y="3781115"/>
            <a:ext cx="1384309" cy="1384309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5589162" y="3613573"/>
            <a:ext cx="839274" cy="338554"/>
          </a:xfrm>
          <a:prstGeom prst="rect">
            <a:avLst/>
          </a:prstGeom>
          <a:solidFill>
            <a:srgbClr val="7BA7AD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 smtClean="0">
                <a:solidFill>
                  <a:schemeClr val="bg1"/>
                </a:solidFill>
                <a:latin typeface="Montserrat" pitchFamily="2" charset="77"/>
              </a:rPr>
              <a:t>HDAB</a:t>
            </a:r>
            <a:endParaRPr lang="en-GB" sz="1600" b="1" dirty="0">
              <a:solidFill>
                <a:schemeClr val="bg1"/>
              </a:solidFill>
              <a:latin typeface="Montserrat" pitchFamily="2" charset="77"/>
            </a:endParaRPr>
          </a:p>
        </p:txBody>
      </p:sp>
      <p:graphicFrame>
        <p:nvGraphicFramePr>
          <p:cNvPr id="17" name="Diagramma 16"/>
          <p:cNvGraphicFramePr/>
          <p:nvPr>
            <p:extLst>
              <p:ext uri="{D42A27DB-BD31-4B8C-83A1-F6EECF244321}">
                <p14:modId xmlns:p14="http://schemas.microsoft.com/office/powerpoint/2010/main" val="765963380"/>
              </p:ext>
            </p:extLst>
          </p:nvPr>
        </p:nvGraphicFramePr>
        <p:xfrm>
          <a:off x="1977574" y="873692"/>
          <a:ext cx="8901723" cy="31965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8" name="Immagine 1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681952" y="3689488"/>
            <a:ext cx="1124273" cy="1124273"/>
          </a:xfrm>
          <a:prstGeom prst="rect">
            <a:avLst/>
          </a:prstGeom>
        </p:spPr>
      </p:pic>
      <p:pic>
        <p:nvPicPr>
          <p:cNvPr id="19" name="Immagin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5379" y="4075288"/>
            <a:ext cx="965030" cy="965030"/>
          </a:xfrm>
          <a:prstGeom prst="rect">
            <a:avLst/>
          </a:prstGeom>
        </p:spPr>
      </p:pic>
      <p:pic>
        <p:nvPicPr>
          <p:cNvPr id="20" name="Immagin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1889" y="4059598"/>
            <a:ext cx="965030" cy="96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2989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2.59259E-6 L 0.18255 -0.0039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28" y="-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4.07407E-6 L 0.18255 -0.00394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28" y="-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1.48148E-6 L 0.3125 -0.00671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25" y="-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D53A6F-CE48-74DA-A250-D9E41EB8D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339" y="365125"/>
            <a:ext cx="9470456" cy="1325563"/>
          </a:xfrm>
        </p:spPr>
        <p:txBody>
          <a:bodyPr/>
          <a:lstStyle/>
          <a:p>
            <a:r>
              <a:rPr lang="en-GB" dirty="0" smtClean="0"/>
              <a:t>The journey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383" y="4095384"/>
            <a:ext cx="965030" cy="96503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7018" y="4337511"/>
            <a:ext cx="952500" cy="952500"/>
          </a:xfrm>
          <a:prstGeom prst="rect">
            <a:avLst/>
          </a:prstGeom>
        </p:spPr>
      </p:pic>
      <p:sp>
        <p:nvSpPr>
          <p:cNvPr id="12" name="CasellaDiTesto 11"/>
          <p:cNvSpPr txBox="1"/>
          <p:nvPr/>
        </p:nvSpPr>
        <p:spPr>
          <a:xfrm>
            <a:off x="6712430" y="4212865"/>
            <a:ext cx="839274" cy="338554"/>
          </a:xfrm>
          <a:prstGeom prst="rect">
            <a:avLst/>
          </a:prstGeom>
          <a:solidFill>
            <a:srgbClr val="7BA7AD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 smtClean="0">
                <a:solidFill>
                  <a:schemeClr val="bg1"/>
                </a:solidFill>
                <a:latin typeface="Montserrat" pitchFamily="2" charset="77"/>
              </a:rPr>
              <a:t>SPE</a:t>
            </a:r>
            <a:endParaRPr lang="en-GB" sz="1600" b="1" dirty="0">
              <a:solidFill>
                <a:schemeClr val="bg1"/>
              </a:solidFill>
              <a:latin typeface="Montserrat" pitchFamily="2" charset="77"/>
            </a:endParaRP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5501" y="3725482"/>
            <a:ext cx="680932" cy="680932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5891" y="4351139"/>
            <a:ext cx="680932" cy="680932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9237" y="4095384"/>
            <a:ext cx="680932" cy="680932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08771" y="4691605"/>
            <a:ext cx="680932" cy="680932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0328" y="3781115"/>
            <a:ext cx="1384309" cy="1384309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5589162" y="3613573"/>
            <a:ext cx="839274" cy="338554"/>
          </a:xfrm>
          <a:prstGeom prst="rect">
            <a:avLst/>
          </a:prstGeom>
          <a:solidFill>
            <a:srgbClr val="7BA7AD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 smtClean="0">
                <a:solidFill>
                  <a:schemeClr val="bg1"/>
                </a:solidFill>
                <a:latin typeface="Montserrat" pitchFamily="2" charset="77"/>
              </a:rPr>
              <a:t>HDAB</a:t>
            </a:r>
            <a:endParaRPr lang="en-GB" sz="1600" b="1" dirty="0">
              <a:solidFill>
                <a:schemeClr val="bg1"/>
              </a:solidFill>
              <a:latin typeface="Montserrat" pitchFamily="2" charset="77"/>
            </a:endParaRPr>
          </a:p>
        </p:txBody>
      </p:sp>
      <p:graphicFrame>
        <p:nvGraphicFramePr>
          <p:cNvPr id="17" name="Diagramma 16"/>
          <p:cNvGraphicFramePr/>
          <p:nvPr>
            <p:extLst>
              <p:ext uri="{D42A27DB-BD31-4B8C-83A1-F6EECF244321}">
                <p14:modId xmlns:p14="http://schemas.microsoft.com/office/powerpoint/2010/main" val="765963380"/>
              </p:ext>
            </p:extLst>
          </p:nvPr>
        </p:nvGraphicFramePr>
        <p:xfrm>
          <a:off x="1977574" y="873692"/>
          <a:ext cx="8901723" cy="31965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8" name="Immagine 1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681952" y="3689488"/>
            <a:ext cx="1124273" cy="1124273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543339" y="1423032"/>
            <a:ext cx="10861540" cy="4381081"/>
          </a:xfrm>
          <a:prstGeom prst="rect">
            <a:avLst/>
          </a:prstGeom>
          <a:solidFill>
            <a:srgbClr val="FF6666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ttangolo 5"/>
          <p:cNvSpPr/>
          <p:nvPr/>
        </p:nvSpPr>
        <p:spPr>
          <a:xfrm>
            <a:off x="2711488" y="2105564"/>
            <a:ext cx="6769033" cy="2646878"/>
          </a:xfrm>
          <a:prstGeom prst="rect">
            <a:avLst/>
          </a:prstGeom>
          <a:noFill/>
        </p:spPr>
        <p:txBody>
          <a:bodyPr wrap="none" lIns="91440" tIns="45720" rIns="91440" bIns="45720" anchor="ctr" anchorCtr="1">
            <a:spAutoFit/>
          </a:bodyPr>
          <a:lstStyle/>
          <a:p>
            <a:pPr algn="ctr"/>
            <a:r>
              <a:rPr lang="it-IT" sz="16600" b="1" cap="none" spc="0" dirty="0" smtClean="0">
                <a:ln w="10160">
                  <a:solidFill>
                    <a:srgbClr val="FF6666"/>
                  </a:solidFill>
                  <a:prstDash val="solid"/>
                </a:ln>
                <a:solidFill>
                  <a:srgbClr val="FF666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EASY…!</a:t>
            </a:r>
            <a:endParaRPr lang="it-IT" sz="16600" b="1" cap="none" spc="0" dirty="0">
              <a:ln w="10160">
                <a:solidFill>
                  <a:srgbClr val="FF6666"/>
                </a:solidFill>
                <a:prstDash val="solid"/>
              </a:ln>
              <a:solidFill>
                <a:srgbClr val="FF6666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845737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D53A6F-CE48-74DA-A250-D9E41EB8D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339" y="365125"/>
            <a:ext cx="9470456" cy="1325563"/>
          </a:xfrm>
        </p:spPr>
        <p:txBody>
          <a:bodyPr/>
          <a:lstStyle/>
          <a:p>
            <a:r>
              <a:rPr lang="en-GB" dirty="0" smtClean="0"/>
              <a:t>The journey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383" y="4095384"/>
            <a:ext cx="965030" cy="96503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7018" y="4337511"/>
            <a:ext cx="952500" cy="952500"/>
          </a:xfrm>
          <a:prstGeom prst="rect">
            <a:avLst/>
          </a:prstGeom>
        </p:spPr>
      </p:pic>
      <p:sp>
        <p:nvSpPr>
          <p:cNvPr id="12" name="CasellaDiTesto 11"/>
          <p:cNvSpPr txBox="1"/>
          <p:nvPr/>
        </p:nvSpPr>
        <p:spPr>
          <a:xfrm>
            <a:off x="6712430" y="4212865"/>
            <a:ext cx="839274" cy="338554"/>
          </a:xfrm>
          <a:prstGeom prst="rect">
            <a:avLst/>
          </a:prstGeom>
          <a:solidFill>
            <a:srgbClr val="7BA7AD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 smtClean="0">
                <a:solidFill>
                  <a:schemeClr val="bg1"/>
                </a:solidFill>
                <a:latin typeface="Montserrat" pitchFamily="2" charset="77"/>
              </a:rPr>
              <a:t>SPE</a:t>
            </a:r>
            <a:endParaRPr lang="en-GB" sz="1600" b="1" dirty="0">
              <a:solidFill>
                <a:schemeClr val="bg1"/>
              </a:solidFill>
              <a:latin typeface="Montserrat" pitchFamily="2" charset="77"/>
            </a:endParaRP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5501" y="3725482"/>
            <a:ext cx="680932" cy="680932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5891" y="4351139"/>
            <a:ext cx="680932" cy="680932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9237" y="4095384"/>
            <a:ext cx="680932" cy="680932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08771" y="4691605"/>
            <a:ext cx="680932" cy="680932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0328" y="3781115"/>
            <a:ext cx="1384309" cy="1384309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5589162" y="3613573"/>
            <a:ext cx="839274" cy="338554"/>
          </a:xfrm>
          <a:prstGeom prst="rect">
            <a:avLst/>
          </a:prstGeom>
          <a:solidFill>
            <a:srgbClr val="7BA7AD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 smtClean="0">
                <a:solidFill>
                  <a:schemeClr val="bg1"/>
                </a:solidFill>
                <a:latin typeface="Montserrat" pitchFamily="2" charset="77"/>
              </a:rPr>
              <a:t>HDAB</a:t>
            </a:r>
            <a:endParaRPr lang="en-GB" sz="1600" b="1" dirty="0">
              <a:solidFill>
                <a:schemeClr val="bg1"/>
              </a:solidFill>
              <a:latin typeface="Montserrat" pitchFamily="2" charset="77"/>
            </a:endParaRPr>
          </a:p>
        </p:txBody>
      </p:sp>
      <p:pic>
        <p:nvPicPr>
          <p:cNvPr id="18" name="Immagine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81952" y="3689488"/>
            <a:ext cx="1124273" cy="1124273"/>
          </a:xfrm>
          <a:prstGeom prst="rect">
            <a:avLst/>
          </a:prstGeom>
        </p:spPr>
      </p:pic>
      <p:sp>
        <p:nvSpPr>
          <p:cNvPr id="3" name="Saetta 2"/>
          <p:cNvSpPr/>
          <p:nvPr/>
        </p:nvSpPr>
        <p:spPr>
          <a:xfrm rot="20783463">
            <a:off x="1606908" y="2271804"/>
            <a:ext cx="753627" cy="1048153"/>
          </a:xfrm>
          <a:prstGeom prst="lightningBolt">
            <a:avLst/>
          </a:prstGeom>
          <a:solidFill>
            <a:srgbClr val="FFFF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Saetta 18"/>
          <p:cNvSpPr/>
          <p:nvPr/>
        </p:nvSpPr>
        <p:spPr>
          <a:xfrm rot="1023988">
            <a:off x="2721453" y="2184008"/>
            <a:ext cx="753627" cy="1048153"/>
          </a:xfrm>
          <a:prstGeom prst="lightningBolt">
            <a:avLst/>
          </a:prstGeom>
          <a:solidFill>
            <a:srgbClr val="FFFF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Saetta 19"/>
          <p:cNvSpPr/>
          <p:nvPr/>
        </p:nvSpPr>
        <p:spPr>
          <a:xfrm rot="1079622">
            <a:off x="8566783" y="2113476"/>
            <a:ext cx="753627" cy="1048153"/>
          </a:xfrm>
          <a:prstGeom prst="lightningBolt">
            <a:avLst/>
          </a:prstGeom>
          <a:solidFill>
            <a:srgbClr val="FFFF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Saetta 20"/>
          <p:cNvSpPr/>
          <p:nvPr/>
        </p:nvSpPr>
        <p:spPr>
          <a:xfrm rot="3097218">
            <a:off x="9821334" y="2544638"/>
            <a:ext cx="753627" cy="1048153"/>
          </a:xfrm>
          <a:prstGeom prst="lightningBolt">
            <a:avLst/>
          </a:prstGeom>
          <a:solidFill>
            <a:srgbClr val="FFFF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Saetta 21"/>
          <p:cNvSpPr/>
          <p:nvPr/>
        </p:nvSpPr>
        <p:spPr>
          <a:xfrm rot="1861396">
            <a:off x="7502130" y="1669246"/>
            <a:ext cx="753627" cy="1048153"/>
          </a:xfrm>
          <a:prstGeom prst="lightningBolt">
            <a:avLst/>
          </a:prstGeom>
          <a:solidFill>
            <a:srgbClr val="FFFF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Saetta 22"/>
          <p:cNvSpPr/>
          <p:nvPr/>
        </p:nvSpPr>
        <p:spPr>
          <a:xfrm>
            <a:off x="7115971" y="2345754"/>
            <a:ext cx="753627" cy="1048153"/>
          </a:xfrm>
          <a:prstGeom prst="lightningBolt">
            <a:avLst/>
          </a:prstGeom>
          <a:solidFill>
            <a:srgbClr val="FFFF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Saetta 23"/>
          <p:cNvSpPr/>
          <p:nvPr/>
        </p:nvSpPr>
        <p:spPr>
          <a:xfrm rot="3570352">
            <a:off x="5674809" y="2180036"/>
            <a:ext cx="753627" cy="1048153"/>
          </a:xfrm>
          <a:prstGeom prst="lightningBolt">
            <a:avLst/>
          </a:prstGeom>
          <a:solidFill>
            <a:srgbClr val="FFFF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Saetta 24"/>
          <p:cNvSpPr/>
          <p:nvPr/>
        </p:nvSpPr>
        <p:spPr>
          <a:xfrm>
            <a:off x="4783234" y="1641934"/>
            <a:ext cx="753627" cy="1048153"/>
          </a:xfrm>
          <a:prstGeom prst="lightningBolt">
            <a:avLst/>
          </a:prstGeom>
          <a:solidFill>
            <a:srgbClr val="FFFF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Saetta 25"/>
          <p:cNvSpPr/>
          <p:nvPr/>
        </p:nvSpPr>
        <p:spPr>
          <a:xfrm rot="2807366">
            <a:off x="3852699" y="2451201"/>
            <a:ext cx="753627" cy="1048153"/>
          </a:xfrm>
          <a:prstGeom prst="lightningBolt">
            <a:avLst/>
          </a:prstGeom>
          <a:solidFill>
            <a:srgbClr val="FFFF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2084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D53A6F-CE48-74DA-A250-D9E41EB8D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339" y="365125"/>
            <a:ext cx="9470456" cy="1325563"/>
          </a:xfrm>
        </p:spPr>
        <p:txBody>
          <a:bodyPr/>
          <a:lstStyle/>
          <a:p>
            <a:r>
              <a:rPr lang="it-IT" dirty="0" smtClean="0"/>
              <a:t>Step 0</a:t>
            </a:r>
            <a:endParaRPr lang="it-IT" dirty="0"/>
          </a:p>
        </p:txBody>
      </p:sp>
      <p:sp>
        <p:nvSpPr>
          <p:cNvPr id="10" name="Segnaposto contenuto 2">
            <a:extLst>
              <a:ext uri="{FF2B5EF4-FFF2-40B4-BE49-F238E27FC236}">
                <a16:creationId xmlns:a16="http://schemas.microsoft.com/office/drawing/2014/main" id="{27FA4F8A-458E-D746-0D84-456A3A33C5B8}"/>
              </a:ext>
            </a:extLst>
          </p:cNvPr>
          <p:cNvSpPr txBox="1">
            <a:spLocks/>
          </p:cNvSpPr>
          <p:nvPr/>
        </p:nvSpPr>
        <p:spPr>
          <a:xfrm>
            <a:off x="543339" y="1393321"/>
            <a:ext cx="10801168" cy="480675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b="1" dirty="0" smtClean="0">
                <a:solidFill>
                  <a:srgbClr val="5E777A"/>
                </a:solidFill>
              </a:rPr>
              <a:t>Structural and systemic issues affecting the EHDS implementation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 smtClean="0">
                <a:solidFill>
                  <a:srgbClr val="5E777A"/>
                </a:solidFill>
              </a:rPr>
              <a:t> Limited awareness of the EHDS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5E777A"/>
                </a:solidFill>
              </a:rPr>
              <a:t>It can hinder participation by health Data Holders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5E777A"/>
                </a:solidFill>
              </a:rPr>
              <a:t>No political priority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 smtClean="0">
                <a:solidFill>
                  <a:srgbClr val="5E777A"/>
                </a:solidFill>
              </a:rPr>
              <a:t> Inadequate funding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5E777A"/>
                </a:solidFill>
              </a:rPr>
              <a:t>Questions of healthcare priority-setting</a:t>
            </a:r>
            <a:endParaRPr lang="en-GB" dirty="0" smtClean="0">
              <a:solidFill>
                <a:srgbClr val="5E777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1635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D53A6F-CE48-74DA-A250-D9E41EB8D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339" y="365125"/>
            <a:ext cx="9470456" cy="1325563"/>
          </a:xfrm>
        </p:spPr>
        <p:txBody>
          <a:bodyPr/>
          <a:lstStyle/>
          <a:p>
            <a:r>
              <a:rPr lang="en-GB" dirty="0"/>
              <a:t>Step 1</a:t>
            </a:r>
            <a:endParaRPr lang="it-IT" dirty="0"/>
          </a:p>
        </p:txBody>
      </p:sp>
      <p:sp>
        <p:nvSpPr>
          <p:cNvPr id="10" name="Segnaposto contenuto 2">
            <a:extLst>
              <a:ext uri="{FF2B5EF4-FFF2-40B4-BE49-F238E27FC236}">
                <a16:creationId xmlns:a16="http://schemas.microsoft.com/office/drawing/2014/main" id="{27FA4F8A-458E-D746-0D84-456A3A33C5B8}"/>
              </a:ext>
            </a:extLst>
          </p:cNvPr>
          <p:cNvSpPr txBox="1">
            <a:spLocks/>
          </p:cNvSpPr>
          <p:nvPr/>
        </p:nvSpPr>
        <p:spPr>
          <a:xfrm>
            <a:off x="543339" y="1393321"/>
            <a:ext cx="10801168" cy="4806757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b="1" dirty="0" smtClean="0">
                <a:solidFill>
                  <a:srgbClr val="5E777A"/>
                </a:solidFill>
              </a:rPr>
              <a:t>Issues related to data finding activities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 smtClean="0">
                <a:solidFill>
                  <a:srgbClr val="5E777A"/>
                </a:solidFill>
              </a:rPr>
              <a:t> Quality of data catalogues </a:t>
            </a:r>
          </a:p>
          <a:p>
            <a:pPr lvl="1">
              <a:buFont typeface="Wingdings" panose="05000000000000000000" pitchFamily="2" charset="2"/>
              <a:buChar char="à"/>
            </a:pPr>
            <a:r>
              <a:rPr lang="en-GB" dirty="0" smtClean="0">
                <a:solidFill>
                  <a:srgbClr val="5E777A"/>
                </a:solidFill>
                <a:sym typeface="Wingdings" panose="05000000000000000000" pitchFamily="2" charset="2"/>
              </a:rPr>
              <a:t>Incentives for data holders: </a:t>
            </a:r>
          </a:p>
          <a:p>
            <a:pPr marL="1074738" lvl="1"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5E777A"/>
                </a:solidFill>
                <a:sym typeface="Wingdings" panose="05000000000000000000" pitchFamily="2" charset="2"/>
              </a:rPr>
              <a:t>Economic (fee system)</a:t>
            </a:r>
          </a:p>
          <a:p>
            <a:pPr marL="1074738" lvl="1"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5E777A"/>
                </a:solidFill>
                <a:sym typeface="Wingdings" panose="05000000000000000000" pitchFamily="2" charset="2"/>
              </a:rPr>
              <a:t>Scientific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 smtClean="0">
                <a:solidFill>
                  <a:srgbClr val="5E777A"/>
                </a:solidFill>
              </a:rPr>
              <a:t> Quality of data</a:t>
            </a:r>
          </a:p>
          <a:p>
            <a:pPr lvl="1">
              <a:buFont typeface="Wingdings" panose="05000000000000000000" pitchFamily="2" charset="2"/>
              <a:buChar char="à"/>
            </a:pPr>
            <a:r>
              <a:rPr lang="en-GB" dirty="0" smtClean="0">
                <a:solidFill>
                  <a:srgbClr val="5E777A"/>
                </a:solidFill>
                <a:sym typeface="Wingdings" panose="05000000000000000000" pitchFamily="2" charset="2"/>
              </a:rPr>
              <a:t>Incentives: </a:t>
            </a:r>
          </a:p>
          <a:p>
            <a:pPr marL="1074738" lvl="1"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5E777A"/>
                </a:solidFill>
              </a:rPr>
              <a:t>Feedback to healthcare professionals</a:t>
            </a:r>
          </a:p>
          <a:p>
            <a:pPr marL="1074738" lvl="1"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5E777A"/>
                </a:solidFill>
              </a:rPr>
              <a:t>Quality at the source (EHR)</a:t>
            </a:r>
          </a:p>
          <a:p>
            <a:pPr marL="1074738" lvl="1"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5E777A"/>
                </a:solidFill>
              </a:rPr>
              <a:t>Feedback from data users</a:t>
            </a:r>
          </a:p>
          <a:p>
            <a:pPr marL="1074738" lvl="1"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5E777A"/>
                </a:solidFill>
              </a:rPr>
              <a:t>Professional recognition to data stewards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 smtClean="0">
                <a:solidFill>
                  <a:srgbClr val="5E777A"/>
                </a:solidFill>
              </a:rPr>
              <a:t> Support from intermediation entities</a:t>
            </a:r>
          </a:p>
          <a:p>
            <a:pPr marL="457200" lvl="1" indent="0">
              <a:buNone/>
            </a:pPr>
            <a:r>
              <a:rPr lang="en-GB" dirty="0" smtClean="0">
                <a:solidFill>
                  <a:srgbClr val="5E777A"/>
                </a:solidFill>
                <a:sym typeface="Wingdings" panose="05000000000000000000" pitchFamily="2" charset="2"/>
              </a:rPr>
              <a:t> To reduce the administrative burden on health data holders</a:t>
            </a:r>
            <a:endParaRPr lang="en-GB" dirty="0" smtClean="0">
              <a:solidFill>
                <a:srgbClr val="5E777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0331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D53A6F-CE48-74DA-A250-D9E41EB8D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339" y="365125"/>
            <a:ext cx="9470456" cy="1325563"/>
          </a:xfrm>
        </p:spPr>
        <p:txBody>
          <a:bodyPr/>
          <a:lstStyle/>
          <a:p>
            <a:r>
              <a:rPr lang="en-GB" dirty="0"/>
              <a:t>Step 2 </a:t>
            </a:r>
            <a:endParaRPr lang="it-IT" dirty="0"/>
          </a:p>
        </p:txBody>
      </p:sp>
      <p:sp>
        <p:nvSpPr>
          <p:cNvPr id="10" name="Segnaposto contenuto 2">
            <a:extLst>
              <a:ext uri="{FF2B5EF4-FFF2-40B4-BE49-F238E27FC236}">
                <a16:creationId xmlns:a16="http://schemas.microsoft.com/office/drawing/2014/main" id="{27FA4F8A-458E-D746-0D84-456A3A33C5B8}"/>
              </a:ext>
            </a:extLst>
          </p:cNvPr>
          <p:cNvSpPr txBox="1">
            <a:spLocks/>
          </p:cNvSpPr>
          <p:nvPr/>
        </p:nvSpPr>
        <p:spPr>
          <a:xfrm>
            <a:off x="543339" y="1393321"/>
            <a:ext cx="10801168" cy="480675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b="1" dirty="0" smtClean="0">
                <a:solidFill>
                  <a:srgbClr val="5E777A"/>
                </a:solidFill>
              </a:rPr>
              <a:t>Issues affecting data access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 smtClean="0">
                <a:solidFill>
                  <a:srgbClr val="5E777A"/>
                </a:solidFill>
              </a:rPr>
              <a:t> Challenges for HDABs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5E777A"/>
                </a:solidFill>
              </a:rPr>
              <a:t>Overlapping responsibilities among HDABs, data-protection authorities, ethics committees </a:t>
            </a:r>
            <a:r>
              <a:rPr lang="en-GB" dirty="0" smtClean="0">
                <a:solidFill>
                  <a:srgbClr val="5E777A"/>
                </a:solidFill>
                <a:sym typeface="Wingdings" panose="05000000000000000000" pitchFamily="2" charset="2"/>
              </a:rPr>
              <a:t> duplicated </a:t>
            </a:r>
            <a:r>
              <a:rPr lang="en-GB" dirty="0" err="1" smtClean="0">
                <a:solidFill>
                  <a:srgbClr val="5E777A"/>
                </a:solidFill>
                <a:sym typeface="Wingdings" panose="05000000000000000000" pitchFamily="2" charset="2"/>
              </a:rPr>
              <a:t>scrutinies</a:t>
            </a:r>
            <a:r>
              <a:rPr lang="en-GB" dirty="0" smtClean="0">
                <a:solidFill>
                  <a:srgbClr val="5E777A"/>
                </a:solidFill>
                <a:sym typeface="Wingdings" panose="05000000000000000000" pitchFamily="2" charset="2"/>
              </a:rPr>
              <a:t> and delays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5E777A"/>
                </a:solidFill>
                <a:sym typeface="Wingdings" panose="05000000000000000000" pitchFamily="2" charset="2"/>
              </a:rPr>
              <a:t>HDAB requires legal, ethical, scientific and technical expertise</a:t>
            </a:r>
            <a:endParaRPr lang="en-GB" dirty="0" smtClean="0">
              <a:solidFill>
                <a:srgbClr val="5E777A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dirty="0" smtClean="0">
                <a:solidFill>
                  <a:srgbClr val="5E777A"/>
                </a:solidFill>
              </a:rPr>
              <a:t> Existing data infrastructures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5E777A"/>
                </a:solidFill>
              </a:rPr>
              <a:t>May need to be adapted or connected to the new architecture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 smtClean="0">
                <a:solidFill>
                  <a:srgbClr val="5E777A"/>
                </a:solidFill>
              </a:rPr>
              <a:t> National fee systems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 smtClean="0">
                <a:solidFill>
                  <a:srgbClr val="5E777A"/>
                </a:solidFill>
              </a:rPr>
              <a:t> Duplicate data downloads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5E777A"/>
                </a:solidFill>
              </a:rPr>
              <a:t>Need for a system to track and identify overlaps</a:t>
            </a:r>
            <a:endParaRPr lang="en-GB" dirty="0">
              <a:solidFill>
                <a:srgbClr val="5E777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8099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D53A6F-CE48-74DA-A250-D9E41EB8D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339" y="365125"/>
            <a:ext cx="9470456" cy="1325563"/>
          </a:xfrm>
        </p:spPr>
        <p:txBody>
          <a:bodyPr/>
          <a:lstStyle/>
          <a:p>
            <a:r>
              <a:rPr lang="en-GB" dirty="0" smtClean="0"/>
              <a:t>Step 3</a:t>
            </a:r>
            <a:endParaRPr lang="it-IT" dirty="0"/>
          </a:p>
        </p:txBody>
      </p:sp>
      <p:sp>
        <p:nvSpPr>
          <p:cNvPr id="10" name="Segnaposto contenuto 2">
            <a:extLst>
              <a:ext uri="{FF2B5EF4-FFF2-40B4-BE49-F238E27FC236}">
                <a16:creationId xmlns:a16="http://schemas.microsoft.com/office/drawing/2014/main" id="{27FA4F8A-458E-D746-0D84-456A3A33C5B8}"/>
              </a:ext>
            </a:extLst>
          </p:cNvPr>
          <p:cNvSpPr txBox="1">
            <a:spLocks/>
          </p:cNvSpPr>
          <p:nvPr/>
        </p:nvSpPr>
        <p:spPr>
          <a:xfrm>
            <a:off x="543339" y="1393321"/>
            <a:ext cx="10801168" cy="5007479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b="1" dirty="0" smtClean="0">
                <a:solidFill>
                  <a:srgbClr val="5E777A"/>
                </a:solidFill>
              </a:rPr>
              <a:t>Issues related to secondary use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 smtClean="0">
                <a:solidFill>
                  <a:srgbClr val="5E777A"/>
                </a:solidFill>
              </a:rPr>
              <a:t> Access to high-quality datasets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5E777A"/>
                </a:solidFill>
              </a:rPr>
              <a:t>General datasets quality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5E777A"/>
                </a:solidFill>
              </a:rPr>
              <a:t>Study specific quality (Fitness for use)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 smtClean="0">
                <a:solidFill>
                  <a:srgbClr val="5E777A"/>
                </a:solidFill>
              </a:rPr>
              <a:t> Access to high-quality AI models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5E777A"/>
                </a:solidFill>
              </a:rPr>
              <a:t>No specific governance framework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5E777A"/>
                </a:solidFill>
              </a:rPr>
              <a:t>No obligation to return models or parameters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 smtClean="0">
                <a:solidFill>
                  <a:srgbClr val="5E777A"/>
                </a:solidFill>
              </a:rPr>
              <a:t> Research-related and broader ethical and societal implications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5E777A"/>
                </a:solidFill>
              </a:rPr>
              <a:t>Under-represented populations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it-IT" dirty="0" err="1" smtClean="0">
                <a:solidFill>
                  <a:srgbClr val="5E777A"/>
                </a:solidFill>
              </a:rPr>
              <a:t>Interaction</a:t>
            </a:r>
            <a:r>
              <a:rPr lang="it-IT" dirty="0" smtClean="0">
                <a:solidFill>
                  <a:srgbClr val="5E777A"/>
                </a:solidFill>
              </a:rPr>
              <a:t> </a:t>
            </a:r>
            <a:r>
              <a:rPr lang="it-IT" dirty="0" err="1" smtClean="0">
                <a:solidFill>
                  <a:srgbClr val="5E777A"/>
                </a:solidFill>
              </a:rPr>
              <a:t>between</a:t>
            </a:r>
            <a:r>
              <a:rPr lang="it-IT" dirty="0" smtClean="0">
                <a:solidFill>
                  <a:srgbClr val="5E777A"/>
                </a:solidFill>
              </a:rPr>
              <a:t> </a:t>
            </a:r>
            <a:r>
              <a:rPr lang="it-IT" dirty="0" err="1" smtClean="0">
                <a:solidFill>
                  <a:srgbClr val="5E777A"/>
                </a:solidFill>
              </a:rPr>
              <a:t>research</a:t>
            </a:r>
            <a:r>
              <a:rPr lang="it-IT" dirty="0" smtClean="0">
                <a:solidFill>
                  <a:srgbClr val="5E777A"/>
                </a:solidFill>
              </a:rPr>
              <a:t> </a:t>
            </a:r>
            <a:r>
              <a:rPr lang="it-IT" dirty="0" err="1" smtClean="0">
                <a:solidFill>
                  <a:srgbClr val="5E777A"/>
                </a:solidFill>
              </a:rPr>
              <a:t>consent</a:t>
            </a:r>
            <a:r>
              <a:rPr lang="it-IT" dirty="0" smtClean="0">
                <a:solidFill>
                  <a:srgbClr val="5E777A"/>
                </a:solidFill>
              </a:rPr>
              <a:t> and the </a:t>
            </a:r>
            <a:r>
              <a:rPr lang="it-IT" dirty="0" err="1" smtClean="0">
                <a:solidFill>
                  <a:srgbClr val="5E777A"/>
                </a:solidFill>
              </a:rPr>
              <a:t>opt</a:t>
            </a:r>
            <a:r>
              <a:rPr lang="it-IT" dirty="0" smtClean="0">
                <a:solidFill>
                  <a:srgbClr val="5E777A"/>
                </a:solidFill>
              </a:rPr>
              <a:t>-out </a:t>
            </a:r>
            <a:r>
              <a:rPr lang="it-IT" dirty="0" err="1" smtClean="0">
                <a:solidFill>
                  <a:srgbClr val="5E777A"/>
                </a:solidFill>
              </a:rPr>
              <a:t>framework</a:t>
            </a:r>
            <a:endParaRPr lang="it-IT" dirty="0" smtClean="0">
              <a:solidFill>
                <a:srgbClr val="5E777A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it-IT" dirty="0" smtClean="0">
                <a:solidFill>
                  <a:srgbClr val="5E777A"/>
                </a:solidFill>
              </a:rPr>
              <a:t>The </a:t>
            </a:r>
            <a:r>
              <a:rPr lang="it-IT" dirty="0" err="1" smtClean="0">
                <a:solidFill>
                  <a:srgbClr val="5E777A"/>
                </a:solidFill>
              </a:rPr>
              <a:t>effective</a:t>
            </a:r>
            <a:r>
              <a:rPr lang="it-IT" dirty="0" smtClean="0">
                <a:solidFill>
                  <a:srgbClr val="5E777A"/>
                </a:solidFill>
              </a:rPr>
              <a:t> </a:t>
            </a:r>
            <a:r>
              <a:rPr lang="it-IT" dirty="0" err="1" smtClean="0">
                <a:solidFill>
                  <a:srgbClr val="5E777A"/>
                </a:solidFill>
              </a:rPr>
              <a:t>excercise</a:t>
            </a:r>
            <a:r>
              <a:rPr lang="it-IT" dirty="0" smtClean="0">
                <a:solidFill>
                  <a:srgbClr val="5E777A"/>
                </a:solidFill>
              </a:rPr>
              <a:t> of </a:t>
            </a:r>
            <a:r>
              <a:rPr lang="it-IT" dirty="0" err="1" smtClean="0">
                <a:solidFill>
                  <a:srgbClr val="5E777A"/>
                </a:solidFill>
              </a:rPr>
              <a:t>opt</a:t>
            </a:r>
            <a:r>
              <a:rPr lang="it-IT" dirty="0" smtClean="0">
                <a:solidFill>
                  <a:srgbClr val="5E777A"/>
                </a:solidFill>
              </a:rPr>
              <a:t>-out right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it-IT" dirty="0" smtClean="0">
                <a:solidFill>
                  <a:srgbClr val="5E777A"/>
                </a:solidFill>
              </a:rPr>
              <a:t>Public trust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it-IT" dirty="0" smtClean="0">
                <a:solidFill>
                  <a:srgbClr val="5E777A"/>
                </a:solidFill>
              </a:rPr>
              <a:t>Legal and </a:t>
            </a:r>
            <a:r>
              <a:rPr lang="it-IT" dirty="0" err="1" smtClean="0">
                <a:solidFill>
                  <a:srgbClr val="5E777A"/>
                </a:solidFill>
              </a:rPr>
              <a:t>institutional</a:t>
            </a:r>
            <a:r>
              <a:rPr lang="it-IT" dirty="0" smtClean="0">
                <a:solidFill>
                  <a:srgbClr val="5E777A"/>
                </a:solidFill>
              </a:rPr>
              <a:t> </a:t>
            </a:r>
            <a:r>
              <a:rPr lang="it-IT" dirty="0" err="1" smtClean="0">
                <a:solidFill>
                  <a:srgbClr val="5E777A"/>
                </a:solidFill>
              </a:rPr>
              <a:t>fragmentation</a:t>
            </a:r>
            <a:endParaRPr lang="en-GB" dirty="0">
              <a:solidFill>
                <a:srgbClr val="5E777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9687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D53A6F-CE48-74DA-A250-D9E41EB8D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339" y="365125"/>
            <a:ext cx="9470456" cy="1325563"/>
          </a:xfrm>
        </p:spPr>
        <p:txBody>
          <a:bodyPr/>
          <a:lstStyle/>
          <a:p>
            <a:r>
              <a:rPr lang="en-GB" dirty="0" smtClean="0"/>
              <a:t>The future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3801" y="3864272"/>
            <a:ext cx="965030" cy="965030"/>
          </a:xfrm>
          <a:prstGeom prst="rect">
            <a:avLst/>
          </a:prstGeom>
        </p:spPr>
      </p:pic>
      <p:sp>
        <p:nvSpPr>
          <p:cNvPr id="6" name="Pergamena 2 5"/>
          <p:cNvSpPr/>
          <p:nvPr/>
        </p:nvSpPr>
        <p:spPr>
          <a:xfrm>
            <a:off x="3084845" y="1597688"/>
            <a:ext cx="5868237" cy="1587639"/>
          </a:xfrm>
          <a:prstGeom prst="horizontalScroll">
            <a:avLst/>
          </a:prstGeom>
          <a:solidFill>
            <a:srgbClr val="FF6666"/>
          </a:solidFill>
          <a:ln>
            <a:solidFill>
              <a:srgbClr val="FF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7200" dirty="0" smtClean="0"/>
              <a:t>WINNER! (?)</a:t>
            </a:r>
            <a:endParaRPr lang="en-GB" sz="7200" dirty="0"/>
          </a:p>
        </p:txBody>
      </p:sp>
      <p:cxnSp>
        <p:nvCxnSpPr>
          <p:cNvPr id="8" name="Connettore diritto 7"/>
          <p:cNvCxnSpPr/>
          <p:nvPr/>
        </p:nvCxnSpPr>
        <p:spPr>
          <a:xfrm>
            <a:off x="3285811" y="2970356"/>
            <a:ext cx="30145" cy="1858945"/>
          </a:xfrm>
          <a:prstGeom prst="line">
            <a:avLst/>
          </a:prstGeom>
          <a:ln w="76200">
            <a:solidFill>
              <a:srgbClr val="FF6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diritto 26"/>
          <p:cNvCxnSpPr/>
          <p:nvPr/>
        </p:nvCxnSpPr>
        <p:spPr>
          <a:xfrm>
            <a:off x="8783934" y="2970357"/>
            <a:ext cx="30145" cy="1858945"/>
          </a:xfrm>
          <a:prstGeom prst="line">
            <a:avLst/>
          </a:prstGeom>
          <a:ln w="76200">
            <a:solidFill>
              <a:srgbClr val="FF6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8246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alphaModFix amt="89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8BDA6FB5-C5D7-E337-54AF-7192CA50189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0320" t="-786" r="-6132" b="52654"/>
          <a:stretch/>
        </p:blipFill>
        <p:spPr>
          <a:xfrm>
            <a:off x="225287" y="2490445"/>
            <a:ext cx="11046546" cy="4367555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6D1523BC-C72D-54D6-EAB8-509F933DA9FB}"/>
              </a:ext>
            </a:extLst>
          </p:cNvPr>
          <p:cNvSpPr txBox="1"/>
          <p:nvPr/>
        </p:nvSpPr>
        <p:spPr>
          <a:xfrm>
            <a:off x="7726017" y="2459029"/>
            <a:ext cx="42804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>
                <a:solidFill>
                  <a:srgbClr val="5E777A"/>
                </a:solidFill>
                <a:latin typeface="Arial" panose="020B0604020202020204" pitchFamily="34" charset="0"/>
              </a:rPr>
              <a:t>THANK YOU</a:t>
            </a:r>
          </a:p>
          <a:p>
            <a:r>
              <a:rPr lang="it-IT" sz="3600" dirty="0">
                <a:solidFill>
                  <a:srgbClr val="7BA7AD"/>
                </a:solidFill>
                <a:latin typeface="Arial" panose="020B0604020202020204" pitchFamily="34" charset="0"/>
              </a:rPr>
              <a:t>FOR YOUR</a:t>
            </a:r>
          </a:p>
          <a:p>
            <a:r>
              <a:rPr lang="it-IT" sz="3600" dirty="0">
                <a:solidFill>
                  <a:srgbClr val="7BA7AD"/>
                </a:solidFill>
                <a:latin typeface="Arial" panose="020B0604020202020204" pitchFamily="34" charset="0"/>
              </a:rPr>
              <a:t>ATTENTION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DF123300-CB1E-538B-329C-41D8A1A5230C}"/>
              </a:ext>
            </a:extLst>
          </p:cNvPr>
          <p:cNvSpPr txBox="1"/>
          <p:nvPr/>
        </p:nvSpPr>
        <p:spPr>
          <a:xfrm>
            <a:off x="7726017" y="4411760"/>
            <a:ext cx="4280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FF6666"/>
                </a:solidFill>
                <a:latin typeface="Arial" panose="020B0604020202020204" pitchFamily="34" charset="0"/>
              </a:rPr>
              <a:t>ecream@marionegri.it</a:t>
            </a:r>
            <a:endParaRPr lang="it-IT" dirty="0">
              <a:solidFill>
                <a:srgbClr val="FF6666"/>
              </a:solidFill>
              <a:latin typeface="Arial" panose="020B060402020202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0C983C7-E156-D7EB-CB47-8E34198D7E7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3707" y="535646"/>
            <a:ext cx="3282675" cy="1146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8886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, schermata, Carattere, logo&#10;&#10;Descrizione generata automaticamente">
            <a:extLst>
              <a:ext uri="{FF2B5EF4-FFF2-40B4-BE49-F238E27FC236}">
                <a16:creationId xmlns:a16="http://schemas.microsoft.com/office/drawing/2014/main" id="{37CABDEC-BB1D-6671-148F-5CAE3D2F80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72"/>
            <a:ext cx="12201924" cy="6852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3340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200" dirty="0">
            <a:latin typeface="Montserrat" pitchFamily="2" charset="7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Personalizza struttur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Personalizza struttur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Personalizza struttur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Personalizza struttur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Personalizza struttur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30656AC1E9FAD34EBE6A1845D6BAE65E" ma:contentTypeVersion="7" ma:contentTypeDescription="Creare un nuovo documento." ma:contentTypeScope="" ma:versionID="fe460d82534ed738261dfce035fcec41">
  <xsd:schema xmlns:xsd="http://www.w3.org/2001/XMLSchema" xmlns:xs="http://www.w3.org/2001/XMLSchema" xmlns:p="http://schemas.microsoft.com/office/2006/metadata/properties" xmlns:ns2="97c02fe5-7f2a-4e64-9862-d0bf6a94a84a" targetNamespace="http://schemas.microsoft.com/office/2006/metadata/properties" ma:root="true" ma:fieldsID="52d5e4ef865ab21896a49fb73cd1f3cf" ns2:_="">
    <xsd:import namespace="97c02fe5-7f2a-4e64-9862-d0bf6a94a8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c02fe5-7f2a-4e64-9862-d0bf6a94a8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B848D0B-6C67-4CC3-B231-1B92D6777DF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8108545-7A97-4B69-97A3-D6F5781FDC07}">
  <ds:schemaRefs>
    <ds:schemaRef ds:uri="97c02fe5-7f2a-4e64-9862-d0bf6a94a84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3455</TotalTime>
  <Words>928</Words>
  <Application>Microsoft Office PowerPoint</Application>
  <PresentationFormat>Widescreen</PresentationFormat>
  <Paragraphs>179</Paragraphs>
  <Slides>21</Slides>
  <Notes>20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6</vt:i4>
      </vt:variant>
      <vt:variant>
        <vt:lpstr>Titoli diapositive</vt:lpstr>
      </vt:variant>
      <vt:variant>
        <vt:i4>21</vt:i4>
      </vt:variant>
    </vt:vector>
  </HeadingPairs>
  <TitlesOfParts>
    <vt:vector size="31" baseType="lpstr">
      <vt:lpstr>Montserrat</vt:lpstr>
      <vt:lpstr>Arial</vt:lpstr>
      <vt:lpstr>Wingdings</vt:lpstr>
      <vt:lpstr>Calibri</vt:lpstr>
      <vt:lpstr>Tema di Office</vt:lpstr>
      <vt:lpstr>1_Personalizza struttura</vt:lpstr>
      <vt:lpstr>2_Personalizza struttura</vt:lpstr>
      <vt:lpstr>3_Personalizza struttura</vt:lpstr>
      <vt:lpstr>4_Personalizza struttura</vt:lpstr>
      <vt:lpstr>Personalizza struttura</vt:lpstr>
      <vt:lpstr>Presentazione standard di PowerPoint</vt:lpstr>
      <vt:lpstr>The European Health Data Space (EHDS)</vt:lpstr>
      <vt:lpstr>The EHDS &amp; research</vt:lpstr>
      <vt:lpstr>The EHDS &amp; the researchers: our workshop</vt:lpstr>
      <vt:lpstr>Objectives</vt:lpstr>
      <vt:lpstr>Areas of Discussion</vt:lpstr>
      <vt:lpstr>Data quality</vt:lpstr>
      <vt:lpstr>Data Governance</vt:lpstr>
      <vt:lpstr>Ethical, Legal and Societal Issues</vt:lpstr>
      <vt:lpstr>Recommendations for Future Implementation</vt:lpstr>
      <vt:lpstr>Now?</vt:lpstr>
      <vt:lpstr>The journey</vt:lpstr>
      <vt:lpstr>The journey</vt:lpstr>
      <vt:lpstr>The journey</vt:lpstr>
      <vt:lpstr>Step 0</vt:lpstr>
      <vt:lpstr>Step 1</vt:lpstr>
      <vt:lpstr>Step 2 </vt:lpstr>
      <vt:lpstr>Step 3</vt:lpstr>
      <vt:lpstr>The future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Federico Urru</dc:creator>
  <cp:lastModifiedBy>Giulia Irene Ghilardi</cp:lastModifiedBy>
  <cp:revision>92</cp:revision>
  <cp:lastPrinted>2022-03-09T10:07:04Z</cp:lastPrinted>
  <dcterms:created xsi:type="dcterms:W3CDTF">2022-03-04T14:13:37Z</dcterms:created>
  <dcterms:modified xsi:type="dcterms:W3CDTF">2026-10-14T15:04:29Z</dcterms:modified>
</cp:coreProperties>
</file>